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5783" r:id="rId2"/>
    <p:sldId id="5796" r:id="rId3"/>
    <p:sldId id="5798" r:id="rId4"/>
    <p:sldId id="5799" r:id="rId5"/>
    <p:sldId id="5803" r:id="rId6"/>
    <p:sldId id="5804" r:id="rId7"/>
    <p:sldId id="5805" r:id="rId8"/>
    <p:sldId id="5806" r:id="rId9"/>
    <p:sldId id="5777" r:id="rId10"/>
    <p:sldId id="5714" r:id="rId11"/>
    <p:sldId id="5790" r:id="rId12"/>
    <p:sldId id="5778" r:id="rId13"/>
    <p:sldId id="5792" r:id="rId14"/>
    <p:sldId id="5795" r:id="rId15"/>
    <p:sldId id="5779" r:id="rId16"/>
    <p:sldId id="5800" r:id="rId17"/>
    <p:sldId id="5780" r:id="rId18"/>
    <p:sldId id="5801" r:id="rId19"/>
    <p:sldId id="5789" r:id="rId20"/>
    <p:sldId id="5788" r:id="rId21"/>
    <p:sldId id="5793" r:id="rId22"/>
    <p:sldId id="5808" r:id="rId23"/>
    <p:sldId id="5809" r:id="rId24"/>
    <p:sldId id="5807" r:id="rId25"/>
    <p:sldId id="5811" r:id="rId26"/>
    <p:sldId id="5810" r:id="rId27"/>
    <p:sldId id="5794" r:id="rId28"/>
    <p:sldId id="298" r:id="rId29"/>
  </p:sldIdLst>
  <p:sldSz cx="12192000" cy="6858000"/>
  <p:notesSz cx="7315200" cy="9601200"/>
  <p:defaultTextStyle>
    <a:defPPr>
      <a:defRPr lang="en-US"/>
    </a:defPPr>
    <a:lvl1pPr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1pPr>
    <a:lvl2pPr marL="4572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2pPr>
    <a:lvl3pPr marL="9144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3pPr>
    <a:lvl4pPr marL="13716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4pPr>
    <a:lvl5pPr marL="18288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5pPr>
    <a:lvl6pPr marL="2286000" algn="l" defTabSz="914400" rtl="0" eaLnBrk="1" latinLnBrk="0" hangingPunct="1">
      <a:defRPr sz="1100" kern="1200">
        <a:solidFill>
          <a:schemeClr val="tx1"/>
        </a:solidFill>
        <a:latin typeface="Arial" charset="0"/>
        <a:ea typeface="+mn-ea"/>
        <a:cs typeface="+mn-cs"/>
      </a:defRPr>
    </a:lvl6pPr>
    <a:lvl7pPr marL="2743200" algn="l" defTabSz="914400" rtl="0" eaLnBrk="1" latinLnBrk="0" hangingPunct="1">
      <a:defRPr sz="1100" kern="1200">
        <a:solidFill>
          <a:schemeClr val="tx1"/>
        </a:solidFill>
        <a:latin typeface="Arial" charset="0"/>
        <a:ea typeface="+mn-ea"/>
        <a:cs typeface="+mn-cs"/>
      </a:defRPr>
    </a:lvl7pPr>
    <a:lvl8pPr marL="3200400" algn="l" defTabSz="914400" rtl="0" eaLnBrk="1" latinLnBrk="0" hangingPunct="1">
      <a:defRPr sz="1100" kern="1200">
        <a:solidFill>
          <a:schemeClr val="tx1"/>
        </a:solidFill>
        <a:latin typeface="Arial" charset="0"/>
        <a:ea typeface="+mn-ea"/>
        <a:cs typeface="+mn-cs"/>
      </a:defRPr>
    </a:lvl8pPr>
    <a:lvl9pPr marL="3657600" algn="l" defTabSz="914400" rtl="0" eaLnBrk="1" latinLnBrk="0" hangingPunct="1">
      <a:defRPr sz="11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ve Pfeiffer" initials="SP" lastIdx="7" clrIdx="0">
    <p:extLst>
      <p:ext uri="{19B8F6BF-5375-455C-9EA6-DF929625EA0E}">
        <p15:presenceInfo xmlns:p15="http://schemas.microsoft.com/office/powerpoint/2012/main" userId="S::spfeiffer@tigerrisk.com::d5e8299e-d17a-46ef-8048-e6bbfa26bc24" providerId="AD"/>
      </p:ext>
    </p:extLst>
  </p:cmAuthor>
  <p:cmAuthor id="2" name="Jessica Groenewegen" initials="JG" lastIdx="5" clrIdx="1">
    <p:extLst>
      <p:ext uri="{19B8F6BF-5375-455C-9EA6-DF929625EA0E}">
        <p15:presenceInfo xmlns:p15="http://schemas.microsoft.com/office/powerpoint/2012/main" userId="S::jgroenewegen@tigerrisk.com::c19eb318-3b32-4ce4-9a7d-aba8f168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7B041"/>
    <a:srgbClr val="171449"/>
    <a:srgbClr val="EEEEEE"/>
    <a:srgbClr val="F6A726"/>
    <a:srgbClr val="828282"/>
    <a:srgbClr val="00B050"/>
    <a:srgbClr val="E2E2E2"/>
    <a:srgbClr val="801C56"/>
    <a:srgbClr val="009A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814" autoAdjust="0"/>
    <p:restoredTop sz="96196" autoAdjust="0"/>
  </p:normalViewPr>
  <p:slideViewPr>
    <p:cSldViewPr snapToGrid="0" showGuides="1">
      <p:cViewPr varScale="1">
        <p:scale>
          <a:sx n="110" d="100"/>
          <a:sy n="110" d="100"/>
        </p:scale>
        <p:origin x="1146" y="138"/>
      </p:cViewPr>
      <p:guideLst>
        <p:guide orient="horz" pos="2160"/>
        <p:guide pos="3840"/>
      </p:guideLst>
    </p:cSldViewPr>
  </p:slideViewPr>
  <p:notesTextViewPr>
    <p:cViewPr>
      <p:scale>
        <a:sx n="1" d="1"/>
        <a:sy n="1" d="1"/>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B452840-6A6E-45DC-B57D-FD12A4B5081D}" type="datetimeFigureOut">
              <a:rPr lang="en-US" smtClean="0"/>
              <a:t>3/15/2022</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EDC9B637-C023-41DE-8033-D12E63F3F4E8}" type="slidenum">
              <a:rPr lang="en-US" smtClean="0"/>
              <a:t>‹#›</a:t>
            </a:fld>
            <a:endParaRPr lang="en-US" dirty="0"/>
          </a:p>
        </p:txBody>
      </p:sp>
    </p:spTree>
    <p:extLst>
      <p:ext uri="{BB962C8B-B14F-4D97-AF65-F5344CB8AC3E}">
        <p14:creationId xmlns:p14="http://schemas.microsoft.com/office/powerpoint/2010/main" val="3347241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BCF949-6E89-48A5-8CC8-2F399239DAB9}"/>
              </a:ext>
            </a:extLst>
          </p:cNvPr>
          <p:cNvPicPr>
            <a:picLocks noChangeAspect="1"/>
          </p:cNvPicPr>
          <p:nvPr userDrawn="1"/>
        </p:nvPicPr>
        <p:blipFill>
          <a:blip r:embed="rId2"/>
          <a:stretch>
            <a:fillRect/>
          </a:stretch>
        </p:blipFill>
        <p:spPr>
          <a:xfrm>
            <a:off x="0" y="0"/>
            <a:ext cx="12192000" cy="7094746"/>
          </a:xfrm>
          <a:prstGeom prst="rect">
            <a:avLst/>
          </a:prstGeom>
        </p:spPr>
      </p:pic>
      <p:sp>
        <p:nvSpPr>
          <p:cNvPr id="5137" name="Rectangle 17"/>
          <p:cNvSpPr>
            <a:spLocks noGrp="1" noChangeArrowheads="1"/>
          </p:cNvSpPr>
          <p:nvPr>
            <p:ph type="subTitle" idx="1"/>
          </p:nvPr>
        </p:nvSpPr>
        <p:spPr>
          <a:xfrm>
            <a:off x="6872660" y="2414590"/>
            <a:ext cx="5098481" cy="403278"/>
          </a:xfrm>
        </p:spPr>
        <p:txBody>
          <a:bodyPr>
            <a:normAutofit/>
          </a:bodyPr>
          <a:lstStyle>
            <a:lvl1pPr marL="0" indent="0" algn="ctr">
              <a:spcBef>
                <a:spcPct val="20000"/>
              </a:spcBef>
              <a:buFont typeface="Wingdings" pitchFamily="2" charset="2"/>
              <a:buNone/>
              <a:defRPr sz="2200" b="0"/>
            </a:lvl1pPr>
          </a:lstStyle>
          <a:p>
            <a:pPr lvl="0"/>
            <a:r>
              <a:rPr lang="en-US" altLang="en-US" noProof="0" dirty="0"/>
              <a:t>Click to edit Master subtitle style</a:t>
            </a:r>
          </a:p>
        </p:txBody>
      </p:sp>
      <p:sp>
        <p:nvSpPr>
          <p:cNvPr id="5138" name="Rectangle 18"/>
          <p:cNvSpPr>
            <a:spLocks noGrp="1" noChangeArrowheads="1"/>
          </p:cNvSpPr>
          <p:nvPr>
            <p:ph type="ctrTitle"/>
          </p:nvPr>
        </p:nvSpPr>
        <p:spPr>
          <a:xfrm>
            <a:off x="6874126" y="1836739"/>
            <a:ext cx="5098481" cy="492443"/>
          </a:xfrm>
        </p:spPr>
        <p:txBody>
          <a:bodyPr wrap="square">
            <a:spAutoFit/>
          </a:bodyPr>
          <a:lstStyle>
            <a:lvl1pPr algn="ctr">
              <a:defRPr sz="2600">
                <a:solidFill>
                  <a:srgbClr val="666666"/>
                </a:solidFill>
              </a:defRPr>
            </a:lvl1pPr>
          </a:lstStyle>
          <a:p>
            <a:pPr lvl="0"/>
            <a:r>
              <a:rPr lang="en-US" altLang="en-US" noProof="0" dirty="0"/>
              <a:t>Click to edit Master title style</a:t>
            </a:r>
          </a:p>
        </p:txBody>
      </p:sp>
    </p:spTree>
    <p:extLst>
      <p:ext uri="{BB962C8B-B14F-4D97-AF65-F5344CB8AC3E}">
        <p14:creationId xmlns:p14="http://schemas.microsoft.com/office/powerpoint/2010/main" val="1783234018"/>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99979795-F39B-48A8-8EC8-80F43110FA0D}"/>
              </a:ext>
            </a:extLst>
          </p:cNvPr>
          <p:cNvSpPr>
            <a:spLocks noGrp="1"/>
          </p:cNvSpPr>
          <p:nvPr>
            <p:ph idx="11"/>
          </p:nvPr>
        </p:nvSpPr>
        <p:spPr>
          <a:xfrm>
            <a:off x="495300"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6A032FD8-2574-4690-8DD3-FF8C6DEA0DBB}"/>
              </a:ext>
            </a:extLst>
          </p:cNvPr>
          <p:cNvSpPr>
            <a:spLocks noGrp="1"/>
          </p:cNvSpPr>
          <p:nvPr>
            <p:ph idx="1"/>
          </p:nvPr>
        </p:nvSpPr>
        <p:spPr>
          <a:xfrm>
            <a:off x="7646502"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5">
            <a:extLst>
              <a:ext uri="{FF2B5EF4-FFF2-40B4-BE49-F238E27FC236}">
                <a16:creationId xmlns:a16="http://schemas.microsoft.com/office/drawing/2014/main" id="{9DDB3ACF-A075-4C4A-8EDB-120501DE7DB0}"/>
              </a:ext>
            </a:extLst>
          </p:cNvPr>
          <p:cNvSpPr>
            <a:spLocks noGrp="1"/>
          </p:cNvSpPr>
          <p:nvPr>
            <p:ph type="body" sz="quarter" idx="12"/>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Tree>
    <p:extLst>
      <p:ext uri="{BB962C8B-B14F-4D97-AF65-F5344CB8AC3E}">
        <p14:creationId xmlns:p14="http://schemas.microsoft.com/office/powerpoint/2010/main" val="359119077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614A9FCC-C290-4F7C-ABC5-F18EFAC4B7A5}"/>
              </a:ext>
            </a:extLst>
          </p:cNvPr>
          <p:cNvSpPr>
            <a:spLocks noGrp="1"/>
          </p:cNvSpPr>
          <p:nvPr>
            <p:ph idx="1"/>
          </p:nvPr>
        </p:nvSpPr>
        <p:spPr>
          <a:xfrm>
            <a:off x="495300"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8A5D707B-6C22-4A91-9EC1-617C186848AF}"/>
              </a:ext>
            </a:extLst>
          </p:cNvPr>
          <p:cNvSpPr>
            <a:spLocks noGrp="1"/>
          </p:cNvSpPr>
          <p:nvPr>
            <p:ph idx="10"/>
          </p:nvPr>
        </p:nvSpPr>
        <p:spPr>
          <a:xfrm>
            <a:off x="4705351"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443209"/>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5300"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a:extLst>
              <a:ext uri="{FF2B5EF4-FFF2-40B4-BE49-F238E27FC236}">
                <a16:creationId xmlns:a16="http://schemas.microsoft.com/office/drawing/2014/main" id="{52C46741-C232-4B1B-B3B8-57CDF1A7187B}"/>
              </a:ext>
            </a:extLst>
          </p:cNvPr>
          <p:cNvSpPr>
            <a:spLocks noGrp="1"/>
          </p:cNvSpPr>
          <p:nvPr>
            <p:ph idx="10"/>
          </p:nvPr>
        </p:nvSpPr>
        <p:spPr>
          <a:xfrm>
            <a:off x="4705351"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a:extLst>
              <a:ext uri="{FF2B5EF4-FFF2-40B4-BE49-F238E27FC236}">
                <a16:creationId xmlns:a16="http://schemas.microsoft.com/office/drawing/2014/main" id="{9106ED34-F5F4-45C3-9F00-59C0106F261C}"/>
              </a:ext>
            </a:extLst>
          </p:cNvPr>
          <p:cNvSpPr>
            <a:spLocks noGrp="1"/>
          </p:cNvSpPr>
          <p:nvPr>
            <p:ph type="body" sz="quarter" idx="11"/>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Tree>
    <p:extLst>
      <p:ext uri="{BB962C8B-B14F-4D97-AF65-F5344CB8AC3E}">
        <p14:creationId xmlns:p14="http://schemas.microsoft.com/office/powerpoint/2010/main" val="124887668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528075"/>
            <a:ext cx="10363200" cy="1362075"/>
          </a:xfrm>
        </p:spPr>
        <p:txBody>
          <a:bodyPr anchor="ctr"/>
          <a:lstStyle>
            <a:lvl1pPr algn="ctr">
              <a:defRPr sz="4000" b="1" cap="all">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47594553"/>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528075"/>
            <a:ext cx="10363200" cy="1362075"/>
          </a:xfrm>
        </p:spPr>
        <p:txBody>
          <a:bodyPr anchor="ctr"/>
          <a:lstStyle>
            <a:lvl1pPr algn="ctr">
              <a:defRPr sz="4000" b="1" cap="all">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9134910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1972" y="244433"/>
            <a:ext cx="9832064" cy="417512"/>
          </a:xfrm>
        </p:spPr>
        <p:txBody>
          <a:bodyPr/>
          <a:lstStyle/>
          <a:p>
            <a:r>
              <a:rPr lang="en-US" dirty="0"/>
              <a:t>Click to edit Master title style</a:t>
            </a:r>
          </a:p>
        </p:txBody>
      </p:sp>
      <p:sp>
        <p:nvSpPr>
          <p:cNvPr id="3" name="Content Placeholder 2"/>
          <p:cNvSpPr>
            <a:spLocks noGrp="1"/>
          </p:cNvSpPr>
          <p:nvPr>
            <p:ph idx="1"/>
          </p:nvPr>
        </p:nvSpPr>
        <p:spPr>
          <a:xfrm>
            <a:off x="495301" y="1368425"/>
            <a:ext cx="11165417" cy="4256088"/>
          </a:xfrm>
        </p:spPr>
        <p:txBody>
          <a:bodyPr>
            <a:noAutofit/>
          </a:bodyPr>
          <a:lstStyle>
            <a:lvl1pPr>
              <a:defRPr sz="1800"/>
            </a:lvl1pPr>
            <a:lvl2pPr>
              <a:defRPr sz="16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152664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Title and Content w/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1" y="1368425"/>
            <a:ext cx="11183111" cy="4256088"/>
          </a:xfrm>
        </p:spPr>
        <p:txBody>
          <a:bodyPr>
            <a:no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A3058974-F894-4296-B2A4-E33879DD6112}"/>
              </a:ext>
            </a:extLst>
          </p:cNvPr>
          <p:cNvSpPr>
            <a:spLocks noGrp="1"/>
          </p:cNvSpPr>
          <p:nvPr>
            <p:ph type="body" sz="quarter" idx="10"/>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Tree>
    <p:extLst>
      <p:ext uri="{BB962C8B-B14F-4D97-AF65-F5344CB8AC3E}">
        <p14:creationId xmlns:p14="http://schemas.microsoft.com/office/powerpoint/2010/main" val="6383653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64907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w/ Take 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69152"/>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03821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al Text Box">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CADCEF1-1661-4E83-93A0-F04F647B7D36}"/>
              </a:ext>
            </a:extLst>
          </p:cNvPr>
          <p:cNvSpPr>
            <a:spLocks noGrp="1"/>
          </p:cNvSpPr>
          <p:nvPr>
            <p:ph idx="11"/>
          </p:nvPr>
        </p:nvSpPr>
        <p:spPr>
          <a:xfrm>
            <a:off x="6178551" y="1368425"/>
            <a:ext cx="5482167" cy="4256088"/>
          </a:xfrm>
        </p:spPr>
        <p:txBody>
          <a:bodyPr>
            <a:no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5300" y="1368425"/>
            <a:ext cx="5480051" cy="4256088"/>
          </a:xfrm>
        </p:spPr>
        <p:txBody>
          <a:bodyPr>
            <a:no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7006645"/>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ual Text Box w/ Take 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5300" y="1368425"/>
            <a:ext cx="5480051"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55A194D5-B674-459F-94A7-CD1A3B3169A6}"/>
              </a:ext>
            </a:extLst>
          </p:cNvPr>
          <p:cNvSpPr>
            <a:spLocks noGrp="1"/>
          </p:cNvSpPr>
          <p:nvPr>
            <p:ph type="body" sz="quarter" idx="11"/>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dirty="0"/>
              <a:t>Edit Master text styles</a:t>
            </a:r>
          </a:p>
        </p:txBody>
      </p:sp>
      <p:sp>
        <p:nvSpPr>
          <p:cNvPr id="7" name="Content Placeholder 2">
            <a:extLst>
              <a:ext uri="{FF2B5EF4-FFF2-40B4-BE49-F238E27FC236}">
                <a16:creationId xmlns:a16="http://schemas.microsoft.com/office/drawing/2014/main" id="{1028677A-9F64-4ADE-B567-60F0188536C1}"/>
              </a:ext>
            </a:extLst>
          </p:cNvPr>
          <p:cNvSpPr>
            <a:spLocks noGrp="1"/>
          </p:cNvSpPr>
          <p:nvPr>
            <p:ph idx="12"/>
          </p:nvPr>
        </p:nvSpPr>
        <p:spPr>
          <a:xfrm>
            <a:off x="6178551" y="1368425"/>
            <a:ext cx="5482167"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02989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99979795-F39B-48A8-8EC8-80F43110FA0D}"/>
              </a:ext>
            </a:extLst>
          </p:cNvPr>
          <p:cNvSpPr>
            <a:spLocks noGrp="1"/>
          </p:cNvSpPr>
          <p:nvPr>
            <p:ph idx="11"/>
          </p:nvPr>
        </p:nvSpPr>
        <p:spPr>
          <a:xfrm>
            <a:off x="495300"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6A032FD8-2574-4690-8DD3-FF8C6DEA0DBB}"/>
              </a:ext>
            </a:extLst>
          </p:cNvPr>
          <p:cNvSpPr>
            <a:spLocks noGrp="1"/>
          </p:cNvSpPr>
          <p:nvPr>
            <p:ph idx="1"/>
          </p:nvPr>
        </p:nvSpPr>
        <p:spPr>
          <a:xfrm>
            <a:off x="7646502"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997450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7" name="Rectangle 13"/>
          <p:cNvSpPr>
            <a:spLocks noGrp="1" noChangeArrowheads="1"/>
          </p:cNvSpPr>
          <p:nvPr>
            <p:ph type="title"/>
          </p:nvPr>
        </p:nvSpPr>
        <p:spPr bwMode="auto">
          <a:xfrm>
            <a:off x="852253" y="253486"/>
            <a:ext cx="9821784"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1038" name="Rectangle 14"/>
          <p:cNvSpPr>
            <a:spLocks noGrp="1" noChangeArrowheads="1"/>
          </p:cNvSpPr>
          <p:nvPr>
            <p:ph type="body" idx="1"/>
          </p:nvPr>
        </p:nvSpPr>
        <p:spPr bwMode="auto">
          <a:xfrm>
            <a:off x="495301" y="1368425"/>
            <a:ext cx="11165417" cy="425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50" name="Text Box 26"/>
          <p:cNvSpPr txBox="1">
            <a:spLocks noChangeArrowheads="1"/>
          </p:cNvSpPr>
          <p:nvPr/>
        </p:nvSpPr>
        <p:spPr bwMode="auto">
          <a:xfrm>
            <a:off x="4498449" y="6546679"/>
            <a:ext cx="3195105" cy="184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B013"/>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lang="en-US" altLang="en-US" sz="600" b="1" dirty="0"/>
              <a:t>The information contained in this document is strictly proprietary and confidential.</a:t>
            </a:r>
          </a:p>
        </p:txBody>
      </p:sp>
      <p:sp>
        <p:nvSpPr>
          <p:cNvPr id="1051" name="Rectangle 27"/>
          <p:cNvSpPr>
            <a:spLocks noChangeArrowheads="1"/>
          </p:cNvSpPr>
          <p:nvPr/>
        </p:nvSpPr>
        <p:spPr bwMode="auto">
          <a:xfrm>
            <a:off x="11542184" y="6506992"/>
            <a:ext cx="719667" cy="22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fld id="{031D9183-D896-4265-8F24-3747F7348211}" type="slidenum">
              <a:rPr lang="en-US" altLang="en-US" sz="1000" b="1">
                <a:solidFill>
                  <a:srgbClr val="666666"/>
                </a:solidFill>
              </a:rPr>
              <a:pPr eaLnBrk="0" hangingPunct="0">
                <a:spcBef>
                  <a:spcPct val="0"/>
                </a:spcBef>
                <a:buClrTx/>
                <a:buSzTx/>
                <a:buFontTx/>
                <a:buNone/>
              </a:pPr>
              <a:t>‹#›</a:t>
            </a:fld>
            <a:endParaRPr lang="en-US" altLang="en-US" sz="1000" b="1" dirty="0">
              <a:solidFill>
                <a:srgbClr val="666666"/>
              </a:solidFill>
            </a:endParaRPr>
          </a:p>
        </p:txBody>
      </p:sp>
      <p:sp>
        <p:nvSpPr>
          <p:cNvPr id="1074" name="Rectangle 50"/>
          <p:cNvSpPr>
            <a:spLocks noChangeArrowheads="1"/>
          </p:cNvSpPr>
          <p:nvPr/>
        </p:nvSpPr>
        <p:spPr bwMode="auto">
          <a:xfrm>
            <a:off x="524934" y="6548266"/>
            <a:ext cx="3293533" cy="14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r>
              <a:rPr lang="en-US" altLang="en-US" sz="600" b="1" dirty="0">
                <a:solidFill>
                  <a:srgbClr val="666666"/>
                </a:solidFill>
              </a:rPr>
              <a:t>How to Model Reinsurance in RMS</a:t>
            </a:r>
          </a:p>
        </p:txBody>
      </p:sp>
      <p:pic>
        <p:nvPicPr>
          <p:cNvPr id="12" name="Picture 46" descr="TigerRisk_Full_Logo_ColorV5">
            <a:extLst>
              <a:ext uri="{FF2B5EF4-FFF2-40B4-BE49-F238E27FC236}">
                <a16:creationId xmlns:a16="http://schemas.microsoft.com/office/drawing/2014/main" id="{83301F9E-6DB7-4D0B-8B91-B83364BC1743}"/>
              </a:ext>
            </a:extLst>
          </p:cNvPr>
          <p:cNvPicPr>
            <a:picLocks noChangeAspect="1" noChangeArrowheads="1"/>
          </p:cNvPicPr>
          <p:nvPr userDrawn="1"/>
        </p:nvPicPr>
        <p:blipFill rotWithShape="1">
          <a:blip r:embed="rId16" cstate="print">
            <a:extLst>
              <a:ext uri="{28A0092B-C50C-407E-A947-70E740481C1C}">
                <a14:useLocalDpi xmlns:a14="http://schemas.microsoft.com/office/drawing/2010/main" val="0"/>
              </a:ext>
            </a:extLst>
          </a:blip>
          <a:srcRect b="17877"/>
          <a:stretch/>
        </p:blipFill>
        <p:spPr bwMode="auto">
          <a:xfrm>
            <a:off x="10066867" y="6153051"/>
            <a:ext cx="1524000" cy="5358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12DC229-88FD-4EDE-B934-A1E5F72B43BA}"/>
              </a:ext>
            </a:extLst>
          </p:cNvPr>
          <p:cNvSpPr/>
          <p:nvPr userDrawn="1"/>
        </p:nvSpPr>
        <p:spPr bwMode="auto">
          <a:xfrm>
            <a:off x="932688" y="725932"/>
            <a:ext cx="722376" cy="73152"/>
          </a:xfrm>
          <a:prstGeom prst="rect">
            <a:avLst/>
          </a:prstGeom>
          <a:solidFill>
            <a:srgbClr val="F7B041"/>
          </a:solidFill>
          <a:ln w="12700" cap="flat" cmpd="sng" algn="ctr">
            <a:solidFill>
              <a:srgbClr val="F7B04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382380407"/>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62" r:id="rId3"/>
    <p:sldLayoutId id="2147483666" r:id="rId4"/>
    <p:sldLayoutId id="2147483672" r:id="rId5"/>
    <p:sldLayoutId id="2147483667" r:id="rId6"/>
    <p:sldLayoutId id="2147483673" r:id="rId7"/>
    <p:sldLayoutId id="2147483674" r:id="rId8"/>
    <p:sldLayoutId id="2147483677" r:id="rId9"/>
    <p:sldLayoutId id="2147483678" r:id="rId10"/>
    <p:sldLayoutId id="2147483676" r:id="rId11"/>
    <p:sldLayoutId id="2147483675" r:id="rId12"/>
    <p:sldLayoutId id="2147483663" r:id="rId13"/>
    <p:sldLayoutId id="2147483671" r:id="rId14"/>
  </p:sldLayoutIdLst>
  <p:transition spd="med">
    <p:fade/>
  </p:transition>
  <p:txStyles>
    <p:titleStyle>
      <a:lvl1pPr algn="l" rtl="0" eaLnBrk="1" fontAlgn="base" hangingPunct="1">
        <a:spcBef>
          <a:spcPct val="0"/>
        </a:spcBef>
        <a:spcAft>
          <a:spcPct val="0"/>
        </a:spcAft>
        <a:defRPr sz="21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p:titleStyle>
    <p:bodyStyle>
      <a:lvl1pPr marL="342900" indent="-342900" algn="l" rtl="0" eaLnBrk="1" fontAlgn="base" hangingPunct="1">
        <a:spcBef>
          <a:spcPct val="85000"/>
        </a:spcBef>
        <a:spcAft>
          <a:spcPct val="0"/>
        </a:spcAft>
        <a:buClr>
          <a:srgbClr val="F7B041"/>
        </a:buClr>
        <a:buSzPct val="70000"/>
        <a:buFont typeface="Wingdings" pitchFamily="2" charset="2"/>
        <a:buChar char="n"/>
        <a:defRPr sz="1800" b="1">
          <a:solidFill>
            <a:srgbClr val="666666"/>
          </a:solidFill>
          <a:latin typeface="+mn-lt"/>
          <a:ea typeface="+mn-ea"/>
          <a:cs typeface="+mn-cs"/>
        </a:defRPr>
      </a:lvl1pPr>
      <a:lvl2pPr marL="792163" indent="-269875" algn="l" rtl="0" eaLnBrk="1" fontAlgn="base" hangingPunct="1">
        <a:spcBef>
          <a:spcPct val="15000"/>
        </a:spcBef>
        <a:spcAft>
          <a:spcPct val="0"/>
        </a:spcAft>
        <a:buClr>
          <a:srgbClr val="969696"/>
        </a:buClr>
        <a:buFont typeface="Symbol" pitchFamily="18" charset="2"/>
        <a:buChar char="-"/>
        <a:defRPr sz="1600">
          <a:solidFill>
            <a:srgbClr val="666666"/>
          </a:solidFill>
          <a:latin typeface="+mn-lt"/>
        </a:defRPr>
      </a:lvl2pPr>
      <a:lvl3pPr marL="1200150" indent="-228600" algn="l" rtl="0" eaLnBrk="1" fontAlgn="base" hangingPunct="1">
        <a:spcBef>
          <a:spcPct val="5000"/>
        </a:spcBef>
        <a:spcAft>
          <a:spcPct val="0"/>
        </a:spcAft>
        <a:buClr>
          <a:srgbClr val="969696"/>
        </a:buClr>
        <a:buSzPct val="85000"/>
        <a:buFont typeface="Symbol" pitchFamily="18" charset="2"/>
        <a:buChar char="·"/>
        <a:defRPr sz="1600" i="1">
          <a:solidFill>
            <a:srgbClr val="666666"/>
          </a:solidFill>
          <a:latin typeface="+mn-lt"/>
        </a:defRPr>
      </a:lvl3pPr>
      <a:lvl4pPr marL="1608138"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4pPr>
      <a:lvl5pPr marL="20161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5pPr>
      <a:lvl6pPr marL="24733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3D4A9685-7243-4DF2-9FBF-F7D8350D37C5}"/>
              </a:ext>
            </a:extLst>
          </p:cNvPr>
          <p:cNvSpPr>
            <a:spLocks noGrp="1"/>
          </p:cNvSpPr>
          <p:nvPr>
            <p:ph type="ctrTitle"/>
          </p:nvPr>
        </p:nvSpPr>
        <p:spPr>
          <a:xfrm>
            <a:off x="7212966" y="2824944"/>
            <a:ext cx="5098481" cy="757130"/>
          </a:xfrm>
        </p:spPr>
        <p:txBody>
          <a:bodyPr/>
          <a:lstStyle/>
          <a:p>
            <a:pPr>
              <a:lnSpc>
                <a:spcPct val="90000"/>
              </a:lnSpc>
            </a:pPr>
            <a:r>
              <a:rPr lang="en-US" sz="2400" dirty="0"/>
              <a:t>How to Model Reinsurance in RMS</a:t>
            </a:r>
            <a:endParaRPr lang="en-US" sz="1900" dirty="0"/>
          </a:p>
        </p:txBody>
      </p:sp>
      <p:sp>
        <p:nvSpPr>
          <p:cNvPr id="33" name="Title 1">
            <a:extLst>
              <a:ext uri="{FF2B5EF4-FFF2-40B4-BE49-F238E27FC236}">
                <a16:creationId xmlns:a16="http://schemas.microsoft.com/office/drawing/2014/main" id="{7AE611EF-E34A-40D6-8AB5-E139ECC42269}"/>
              </a:ext>
            </a:extLst>
          </p:cNvPr>
          <p:cNvSpPr txBox="1">
            <a:spLocks/>
          </p:cNvSpPr>
          <p:nvPr/>
        </p:nvSpPr>
        <p:spPr bwMode="auto">
          <a:xfrm>
            <a:off x="7212966" y="2532336"/>
            <a:ext cx="5098481"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buClrTx/>
              <a:buSzTx/>
              <a:buFontTx/>
            </a:pPr>
            <a:r>
              <a:rPr lang="en-US" sz="1500" kern="0" dirty="0">
                <a:solidFill>
                  <a:srgbClr val="F7B041"/>
                </a:solidFill>
              </a:rPr>
              <a:t>TIGERRISK PARTNERS</a:t>
            </a:r>
          </a:p>
        </p:txBody>
      </p:sp>
    </p:spTree>
    <p:extLst>
      <p:ext uri="{BB962C8B-B14F-4D97-AF65-F5344CB8AC3E}">
        <p14:creationId xmlns:p14="http://schemas.microsoft.com/office/powerpoint/2010/main" val="2715627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4355FE-4EE1-4E63-866C-7BA194853DB9}"/>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01</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
        <p:nvSpPr>
          <p:cNvPr id="4" name="Title 3">
            <a:extLst>
              <a:ext uri="{FF2B5EF4-FFF2-40B4-BE49-F238E27FC236}">
                <a16:creationId xmlns:a16="http://schemas.microsoft.com/office/drawing/2014/main" id="{B03B704C-2B80-4B37-B6C2-D79EFF970C3F}"/>
              </a:ext>
            </a:extLst>
          </p:cNvPr>
          <p:cNvSpPr>
            <a:spLocks noGrp="1"/>
          </p:cNvSpPr>
          <p:nvPr>
            <p:ph type="title"/>
          </p:nvPr>
        </p:nvSpPr>
        <p:spPr/>
        <p:txBody>
          <a:bodyPr/>
          <a:lstStyle/>
          <a:p>
            <a:r>
              <a:rPr lang="en-US" dirty="0"/>
              <a:t>Facultative Reinsurance</a:t>
            </a:r>
          </a:p>
        </p:txBody>
      </p:sp>
      <p:sp>
        <p:nvSpPr>
          <p:cNvPr id="5" name="Content Placeholder 4">
            <a:extLst>
              <a:ext uri="{FF2B5EF4-FFF2-40B4-BE49-F238E27FC236}">
                <a16:creationId xmlns:a16="http://schemas.microsoft.com/office/drawing/2014/main" id="{C7EFED7A-8703-47DA-8BAE-4073B1FE980B}"/>
              </a:ext>
            </a:extLst>
          </p:cNvPr>
          <p:cNvSpPr>
            <a:spLocks noGrp="1"/>
          </p:cNvSpPr>
          <p:nvPr>
            <p:ph idx="1"/>
          </p:nvPr>
        </p:nvSpPr>
        <p:spPr/>
        <p:txBody>
          <a:bodyPr/>
          <a:lstStyle/>
          <a:p>
            <a:r>
              <a:rPr lang="en-US" dirty="0"/>
              <a:t>Facultative Reinsurance is Reinsurance that is purchased by an insurer for a single risk or a defined package of risks that is individually underwritten by the reinsurer.</a:t>
            </a:r>
          </a:p>
          <a:p>
            <a:r>
              <a:rPr lang="en-US" dirty="0"/>
              <a:t>Unlike the other types of reinsurance, facultative (FAC) reinsurance is modeled completely in the background of the model</a:t>
            </a:r>
          </a:p>
          <a:p>
            <a:r>
              <a:rPr lang="en-US" dirty="0"/>
              <a:t>A file is imported along with the Account and Location file which contains links to the exposure data and details what reinsurance covers the individual risks</a:t>
            </a:r>
          </a:p>
          <a:p>
            <a:r>
              <a:rPr lang="en-US" dirty="0"/>
              <a:t>FAC can cover risks at either the location or policy level and will have an attachment point, limit and participation amount</a:t>
            </a:r>
          </a:p>
          <a:p>
            <a:r>
              <a:rPr lang="en-US" dirty="0"/>
              <a:t>FAC detail is stored in the </a:t>
            </a:r>
            <a:r>
              <a:rPr lang="en-US" dirty="0" err="1"/>
              <a:t>reinsinf</a:t>
            </a:r>
            <a:r>
              <a:rPr lang="en-US" dirty="0"/>
              <a:t> table in your EDM database</a:t>
            </a:r>
          </a:p>
          <a:p>
            <a:r>
              <a:rPr lang="en-US" dirty="0"/>
              <a:t>Once the data is imported it will automatically be applied in your modelling</a:t>
            </a:r>
          </a:p>
        </p:txBody>
      </p:sp>
    </p:spTree>
    <p:extLst>
      <p:ext uri="{BB962C8B-B14F-4D97-AF65-F5344CB8AC3E}">
        <p14:creationId xmlns:p14="http://schemas.microsoft.com/office/powerpoint/2010/main" val="1844586292"/>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4355FE-4EE1-4E63-866C-7BA194853DB9}"/>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01</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
        <p:nvSpPr>
          <p:cNvPr id="4" name="Title 3">
            <a:extLst>
              <a:ext uri="{FF2B5EF4-FFF2-40B4-BE49-F238E27FC236}">
                <a16:creationId xmlns:a16="http://schemas.microsoft.com/office/drawing/2014/main" id="{B03B704C-2B80-4B37-B6C2-D79EFF970C3F}"/>
              </a:ext>
            </a:extLst>
          </p:cNvPr>
          <p:cNvSpPr>
            <a:spLocks noGrp="1"/>
          </p:cNvSpPr>
          <p:nvPr>
            <p:ph type="title"/>
          </p:nvPr>
        </p:nvSpPr>
        <p:spPr/>
        <p:txBody>
          <a:bodyPr/>
          <a:lstStyle/>
          <a:p>
            <a:r>
              <a:rPr lang="en-US" dirty="0"/>
              <a:t>Sample Import File</a:t>
            </a:r>
          </a:p>
        </p:txBody>
      </p:sp>
      <p:graphicFrame>
        <p:nvGraphicFramePr>
          <p:cNvPr id="9" name="Table 9">
            <a:extLst>
              <a:ext uri="{FF2B5EF4-FFF2-40B4-BE49-F238E27FC236}">
                <a16:creationId xmlns:a16="http://schemas.microsoft.com/office/drawing/2014/main" id="{7591F138-8DB4-458C-9C25-EA8C0097491E}"/>
              </a:ext>
            </a:extLst>
          </p:cNvPr>
          <p:cNvGraphicFramePr>
            <a:graphicFrameLocks noGrp="1"/>
          </p:cNvGraphicFramePr>
          <p:nvPr>
            <p:ph idx="11"/>
            <p:extLst>
              <p:ext uri="{D42A27DB-BD31-4B8C-83A1-F6EECF244321}">
                <p14:modId xmlns:p14="http://schemas.microsoft.com/office/powerpoint/2010/main" val="1027281072"/>
              </p:ext>
            </p:extLst>
          </p:nvPr>
        </p:nvGraphicFramePr>
        <p:xfrm>
          <a:off x="495301" y="1368425"/>
          <a:ext cx="7151201" cy="4079240"/>
        </p:xfrm>
        <a:graphic>
          <a:graphicData uri="http://schemas.openxmlformats.org/drawingml/2006/table">
            <a:tbl>
              <a:tblPr firstRow="1" bandRow="1">
                <a:tableStyleId>{5C22544A-7EE6-4342-B048-85BDC9FD1C3A}</a:tableStyleId>
              </a:tblPr>
              <a:tblGrid>
                <a:gridCol w="771438">
                  <a:extLst>
                    <a:ext uri="{9D8B030D-6E8A-4147-A177-3AD203B41FA5}">
                      <a16:colId xmlns:a16="http://schemas.microsoft.com/office/drawing/2014/main" val="1936244409"/>
                    </a:ext>
                  </a:extLst>
                </a:gridCol>
                <a:gridCol w="746620">
                  <a:extLst>
                    <a:ext uri="{9D8B030D-6E8A-4147-A177-3AD203B41FA5}">
                      <a16:colId xmlns:a16="http://schemas.microsoft.com/office/drawing/2014/main" val="2163062336"/>
                    </a:ext>
                  </a:extLst>
                </a:gridCol>
                <a:gridCol w="629174">
                  <a:extLst>
                    <a:ext uri="{9D8B030D-6E8A-4147-A177-3AD203B41FA5}">
                      <a16:colId xmlns:a16="http://schemas.microsoft.com/office/drawing/2014/main" val="3166466949"/>
                    </a:ext>
                  </a:extLst>
                </a:gridCol>
                <a:gridCol w="947956">
                  <a:extLst>
                    <a:ext uri="{9D8B030D-6E8A-4147-A177-3AD203B41FA5}">
                      <a16:colId xmlns:a16="http://schemas.microsoft.com/office/drawing/2014/main" val="1093093993"/>
                    </a:ext>
                  </a:extLst>
                </a:gridCol>
                <a:gridCol w="637563">
                  <a:extLst>
                    <a:ext uri="{9D8B030D-6E8A-4147-A177-3AD203B41FA5}">
                      <a16:colId xmlns:a16="http://schemas.microsoft.com/office/drawing/2014/main" val="3753580434"/>
                    </a:ext>
                  </a:extLst>
                </a:gridCol>
                <a:gridCol w="453006">
                  <a:extLst>
                    <a:ext uri="{9D8B030D-6E8A-4147-A177-3AD203B41FA5}">
                      <a16:colId xmlns:a16="http://schemas.microsoft.com/office/drawing/2014/main" val="1161005446"/>
                    </a:ext>
                  </a:extLst>
                </a:gridCol>
                <a:gridCol w="838899">
                  <a:extLst>
                    <a:ext uri="{9D8B030D-6E8A-4147-A177-3AD203B41FA5}">
                      <a16:colId xmlns:a16="http://schemas.microsoft.com/office/drawing/2014/main" val="3144089470"/>
                    </a:ext>
                  </a:extLst>
                </a:gridCol>
                <a:gridCol w="486561">
                  <a:extLst>
                    <a:ext uri="{9D8B030D-6E8A-4147-A177-3AD203B41FA5}">
                      <a16:colId xmlns:a16="http://schemas.microsoft.com/office/drawing/2014/main" val="2233053495"/>
                    </a:ext>
                  </a:extLst>
                </a:gridCol>
                <a:gridCol w="1057012">
                  <a:extLst>
                    <a:ext uri="{9D8B030D-6E8A-4147-A177-3AD203B41FA5}">
                      <a16:colId xmlns:a16="http://schemas.microsoft.com/office/drawing/2014/main" val="3601030739"/>
                    </a:ext>
                  </a:extLst>
                </a:gridCol>
                <a:gridCol w="582972">
                  <a:extLst>
                    <a:ext uri="{9D8B030D-6E8A-4147-A177-3AD203B41FA5}">
                      <a16:colId xmlns:a16="http://schemas.microsoft.com/office/drawing/2014/main" val="2585754135"/>
                    </a:ext>
                  </a:extLst>
                </a:gridCol>
              </a:tblGrid>
              <a:tr h="370840">
                <a:tc>
                  <a:txBody>
                    <a:bodyPr/>
                    <a:lstStyle/>
                    <a:p>
                      <a:pPr algn="ctr" fontAlgn="b"/>
                      <a:r>
                        <a:rPr lang="en-US" sz="1000" b="1" i="0" u="none" strike="noStrike" dirty="0">
                          <a:solidFill>
                            <a:srgbClr val="000000"/>
                          </a:solidFill>
                          <a:effectLst/>
                          <a:latin typeface="Arial" panose="020B0604020202020204" pitchFamily="34" charset="0"/>
                        </a:rPr>
                        <a:t>REINSTYPE</a:t>
                      </a:r>
                    </a:p>
                  </a:txBody>
                  <a:tcPr marL="9525" marR="9525" marT="9525" marB="0" anchor="b"/>
                </a:tc>
                <a:tc>
                  <a:txBody>
                    <a:bodyPr/>
                    <a:lstStyle/>
                    <a:p>
                      <a:pPr algn="ctr" fontAlgn="b"/>
                      <a:r>
                        <a:rPr lang="en-US" sz="1000" b="1" i="0" u="none" strike="noStrike" dirty="0">
                          <a:solidFill>
                            <a:srgbClr val="000000"/>
                          </a:solidFill>
                          <a:effectLst/>
                          <a:latin typeface="Arial" panose="020B0604020202020204" pitchFamily="34" charset="0"/>
                        </a:rPr>
                        <a:t>FACNAME</a:t>
                      </a:r>
                    </a:p>
                  </a:txBody>
                  <a:tcPr marL="9525" marR="9525" marT="9525" marB="0" anchor="b"/>
                </a:tc>
                <a:tc>
                  <a:txBody>
                    <a:bodyPr/>
                    <a:lstStyle/>
                    <a:p>
                      <a:pPr algn="ctr" fontAlgn="b"/>
                      <a:r>
                        <a:rPr lang="en-US" sz="1000" b="1" i="0" u="none" strike="noStrike" dirty="0">
                          <a:solidFill>
                            <a:srgbClr val="000000"/>
                          </a:solidFill>
                          <a:effectLst/>
                          <a:latin typeface="Arial" panose="020B0604020202020204" pitchFamily="34" charset="0"/>
                        </a:rPr>
                        <a:t>REINSID</a:t>
                      </a:r>
                    </a:p>
                  </a:txBody>
                  <a:tcPr marL="9525" marR="9525" marT="9525" marB="0" anchor="b"/>
                </a:tc>
                <a:tc>
                  <a:txBody>
                    <a:bodyPr/>
                    <a:lstStyle/>
                    <a:p>
                      <a:pPr algn="ctr" fontAlgn="b"/>
                      <a:r>
                        <a:rPr lang="en-US" sz="1000" b="1" i="0" u="none" strike="noStrike" dirty="0">
                          <a:solidFill>
                            <a:srgbClr val="000000"/>
                          </a:solidFill>
                          <a:effectLst/>
                          <a:latin typeface="Arial" panose="020B0604020202020204" pitchFamily="34" charset="0"/>
                        </a:rPr>
                        <a:t>EXPOSRTYPE</a:t>
                      </a:r>
                    </a:p>
                  </a:txBody>
                  <a:tcPr marL="9525" marR="9525" marT="9525" marB="0" anchor="b"/>
                </a:tc>
                <a:tc>
                  <a:txBody>
                    <a:bodyPr/>
                    <a:lstStyle/>
                    <a:p>
                      <a:pPr algn="ctr" fontAlgn="b"/>
                      <a:r>
                        <a:rPr lang="en-US" sz="1000" b="1" i="0" u="none" strike="noStrike" dirty="0">
                          <a:solidFill>
                            <a:srgbClr val="000000"/>
                          </a:solidFill>
                          <a:effectLst/>
                          <a:latin typeface="Arial" panose="020B0604020202020204" pitchFamily="34" charset="0"/>
                        </a:rPr>
                        <a:t>EXPOSRNUM</a:t>
                      </a:r>
                    </a:p>
                  </a:txBody>
                  <a:tcPr marL="9525" marR="9525" marT="9525" marB="0" anchor="b"/>
                </a:tc>
                <a:tc>
                  <a:txBody>
                    <a:bodyPr/>
                    <a:lstStyle/>
                    <a:p>
                      <a:pPr algn="ctr" fontAlgn="b"/>
                      <a:r>
                        <a:rPr lang="en-US" sz="1000" b="1" i="0" u="none" strike="noStrike" dirty="0">
                          <a:solidFill>
                            <a:srgbClr val="000000"/>
                          </a:solidFill>
                          <a:effectLst/>
                          <a:latin typeface="Arial" panose="020B0604020202020204" pitchFamily="34" charset="0"/>
                        </a:rPr>
                        <a:t>PCNTREINS</a:t>
                      </a:r>
                    </a:p>
                  </a:txBody>
                  <a:tcPr marL="9525" marR="9525" marT="9525" marB="0" anchor="b"/>
                </a:tc>
                <a:tc>
                  <a:txBody>
                    <a:bodyPr/>
                    <a:lstStyle/>
                    <a:p>
                      <a:pPr algn="ctr" fontAlgn="b"/>
                      <a:r>
                        <a:rPr lang="en-US" sz="1000" b="1" i="0" u="none" strike="noStrike" dirty="0">
                          <a:solidFill>
                            <a:srgbClr val="000000"/>
                          </a:solidFill>
                          <a:effectLst/>
                          <a:latin typeface="Arial" panose="020B0604020202020204" pitchFamily="34" charset="0"/>
                        </a:rPr>
                        <a:t>LAYERAMT</a:t>
                      </a:r>
                    </a:p>
                  </a:txBody>
                  <a:tcPr marL="9525" marR="9525" marT="9525" marB="0" anchor="b"/>
                </a:tc>
                <a:tc>
                  <a:txBody>
                    <a:bodyPr/>
                    <a:lstStyle/>
                    <a:p>
                      <a:pPr algn="ctr" fontAlgn="b"/>
                      <a:r>
                        <a:rPr lang="en-US" sz="1000" b="1" i="0" u="none" strike="noStrike" dirty="0">
                          <a:solidFill>
                            <a:srgbClr val="000000"/>
                          </a:solidFill>
                          <a:effectLst/>
                          <a:latin typeface="Arial" panose="020B0604020202020204" pitchFamily="34" charset="0"/>
                        </a:rPr>
                        <a:t>LAYERCUR</a:t>
                      </a:r>
                    </a:p>
                  </a:txBody>
                  <a:tcPr marL="9525" marR="9525" marT="9525" marB="0" anchor="b"/>
                </a:tc>
                <a:tc>
                  <a:txBody>
                    <a:bodyPr/>
                    <a:lstStyle/>
                    <a:p>
                      <a:pPr algn="ctr" fontAlgn="b"/>
                      <a:r>
                        <a:rPr lang="en-US" sz="1000" b="1" i="0" u="none" strike="noStrike" dirty="0">
                          <a:solidFill>
                            <a:srgbClr val="000000"/>
                          </a:solidFill>
                          <a:effectLst/>
                          <a:latin typeface="Arial" panose="020B0604020202020204" pitchFamily="34" charset="0"/>
                        </a:rPr>
                        <a:t>EXCESSAMT</a:t>
                      </a:r>
                    </a:p>
                  </a:txBody>
                  <a:tcPr marL="9525" marR="9525" marT="9525" marB="0" anchor="b"/>
                </a:tc>
                <a:tc>
                  <a:txBody>
                    <a:bodyPr/>
                    <a:lstStyle/>
                    <a:p>
                      <a:pPr algn="ctr" fontAlgn="b"/>
                      <a:r>
                        <a:rPr lang="en-US" sz="1000" b="1" i="0" u="none" strike="noStrike" dirty="0">
                          <a:solidFill>
                            <a:srgbClr val="000000"/>
                          </a:solidFill>
                          <a:effectLst/>
                          <a:latin typeface="Arial" panose="020B0604020202020204" pitchFamily="34" charset="0"/>
                        </a:rPr>
                        <a:t>EXCESSCUR</a:t>
                      </a:r>
                    </a:p>
                  </a:txBody>
                  <a:tcPr marL="9525" marR="9525" marT="9525" marB="0" anchor="b"/>
                </a:tc>
                <a:extLst>
                  <a:ext uri="{0D108BD9-81ED-4DB2-BD59-A6C34878D82A}">
                    <a16:rowId xmlns:a16="http://schemas.microsoft.com/office/drawing/2014/main" val="3019945740"/>
                  </a:ext>
                </a:extLst>
              </a:tr>
              <a:tr h="370840">
                <a:tc>
                  <a:txBody>
                    <a:bodyPr/>
                    <a:lstStyle/>
                    <a:p>
                      <a:pPr algn="ctr" fontAlgn="b"/>
                      <a:r>
                        <a:rPr lang="en-US" sz="1000" b="0" i="0" u="none" strike="noStrike" dirty="0">
                          <a:solidFill>
                            <a:srgbClr val="000000"/>
                          </a:solidFill>
                          <a:effectLst/>
                          <a:latin typeface="Arial" panose="020B0604020202020204" pitchFamily="34" charset="0"/>
                        </a:rPr>
                        <a:t>F</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2543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2543</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LOC</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784666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       15,000,000 </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USD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          20,000,000 </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USD</a:t>
                      </a:r>
                    </a:p>
                  </a:txBody>
                  <a:tcPr marL="9525" marR="9525" marT="9525" marB="0" anchor="b"/>
                </a:tc>
                <a:extLst>
                  <a:ext uri="{0D108BD9-81ED-4DB2-BD59-A6C34878D82A}">
                    <a16:rowId xmlns:a16="http://schemas.microsoft.com/office/drawing/2014/main" val="1487876405"/>
                  </a:ext>
                </a:extLst>
              </a:tr>
              <a:tr h="370840">
                <a:tc>
                  <a:txBody>
                    <a:bodyPr/>
                    <a:lstStyle/>
                    <a:p>
                      <a:pPr algn="ctr" fontAlgn="b"/>
                      <a:r>
                        <a:rPr lang="en-US" sz="1000" b="0" i="0" u="none" strike="noStrike" dirty="0">
                          <a:solidFill>
                            <a:srgbClr val="000000"/>
                          </a:solidFill>
                          <a:effectLst/>
                          <a:latin typeface="Arial" panose="020B0604020202020204" pitchFamily="34" charset="0"/>
                        </a:rPr>
                        <a:t>F</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2544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2544</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LOC</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784666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       15,000,000 </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USD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          35,000,000 </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USD</a:t>
                      </a:r>
                    </a:p>
                  </a:txBody>
                  <a:tcPr marL="9525" marR="9525" marT="9525" marB="0" anchor="b"/>
                </a:tc>
                <a:extLst>
                  <a:ext uri="{0D108BD9-81ED-4DB2-BD59-A6C34878D82A}">
                    <a16:rowId xmlns:a16="http://schemas.microsoft.com/office/drawing/2014/main" val="522123491"/>
                  </a:ext>
                </a:extLst>
              </a:tr>
              <a:tr h="370840">
                <a:tc>
                  <a:txBody>
                    <a:bodyPr/>
                    <a:lstStyle/>
                    <a:p>
                      <a:pPr algn="ctr" fontAlgn="b"/>
                      <a:r>
                        <a:rPr lang="en-US" sz="1000" b="0" i="0" u="none" strike="noStrike" dirty="0">
                          <a:solidFill>
                            <a:srgbClr val="000000"/>
                          </a:solidFill>
                          <a:effectLst/>
                          <a:latin typeface="Arial" panose="020B0604020202020204" pitchFamily="34" charset="0"/>
                        </a:rPr>
                        <a:t>F</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2555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2555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LOC</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814728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         2,500,000 </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USD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          27,000,000 </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USD</a:t>
                      </a:r>
                    </a:p>
                  </a:txBody>
                  <a:tcPr marL="9525" marR="9525" marT="9525" marB="0" anchor="b"/>
                </a:tc>
                <a:extLst>
                  <a:ext uri="{0D108BD9-81ED-4DB2-BD59-A6C34878D82A}">
                    <a16:rowId xmlns:a16="http://schemas.microsoft.com/office/drawing/2014/main" val="1457913598"/>
                  </a:ext>
                </a:extLst>
              </a:tr>
              <a:tr h="370840">
                <a:tc>
                  <a:txBody>
                    <a:bodyPr/>
                    <a:lstStyle/>
                    <a:p>
                      <a:pPr algn="ctr" fontAlgn="b"/>
                      <a:r>
                        <a:rPr lang="en-US" sz="1000" b="0" i="0" u="none" strike="noStrike" dirty="0">
                          <a:solidFill>
                            <a:srgbClr val="000000"/>
                          </a:solidFill>
                          <a:effectLst/>
                          <a:latin typeface="Arial" panose="020B0604020202020204" pitchFamily="34" charset="0"/>
                        </a:rPr>
                        <a:t>F</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2702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2702</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LOC</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830778</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         9,619,961 </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USD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          50,000,000 </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USD</a:t>
                      </a:r>
                    </a:p>
                  </a:txBody>
                  <a:tcPr marL="9525" marR="9525" marT="9525" marB="0" anchor="b"/>
                </a:tc>
                <a:extLst>
                  <a:ext uri="{0D108BD9-81ED-4DB2-BD59-A6C34878D82A}">
                    <a16:rowId xmlns:a16="http://schemas.microsoft.com/office/drawing/2014/main" val="2713568335"/>
                  </a:ext>
                </a:extLst>
              </a:tr>
              <a:tr h="370840">
                <a:tc>
                  <a:txBody>
                    <a:bodyPr/>
                    <a:lstStyle/>
                    <a:p>
                      <a:pPr algn="ctr" fontAlgn="b"/>
                      <a:r>
                        <a:rPr lang="en-US" sz="1000" b="0" i="0" u="none" strike="noStrike" dirty="0">
                          <a:solidFill>
                            <a:srgbClr val="000000"/>
                          </a:solidFill>
                          <a:effectLst/>
                          <a:latin typeface="Arial" panose="020B0604020202020204" pitchFamily="34" charset="0"/>
                        </a:rPr>
                        <a:t>F</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2547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2547</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LOC</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784820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         3,551,092 </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USD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          20,000,000 </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USD</a:t>
                      </a:r>
                    </a:p>
                  </a:txBody>
                  <a:tcPr marL="9525" marR="9525" marT="9525" marB="0" anchor="b"/>
                </a:tc>
                <a:extLst>
                  <a:ext uri="{0D108BD9-81ED-4DB2-BD59-A6C34878D82A}">
                    <a16:rowId xmlns:a16="http://schemas.microsoft.com/office/drawing/2014/main" val="3708199555"/>
                  </a:ext>
                </a:extLst>
              </a:tr>
              <a:tr h="370840">
                <a:tc>
                  <a:txBody>
                    <a:bodyPr/>
                    <a:lstStyle/>
                    <a:p>
                      <a:pPr algn="ctr" fontAlgn="b"/>
                      <a:r>
                        <a:rPr lang="en-US" sz="1000" b="0" i="0" u="none" strike="noStrike" dirty="0">
                          <a:solidFill>
                            <a:srgbClr val="000000"/>
                          </a:solidFill>
                          <a:effectLst/>
                          <a:latin typeface="Arial" panose="020B0604020202020204" pitchFamily="34" charset="0"/>
                        </a:rPr>
                        <a:t>F</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2206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2206</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POL</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19796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       78,739,000 </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USD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          50,000,000 </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USD</a:t>
                      </a:r>
                    </a:p>
                  </a:txBody>
                  <a:tcPr marL="9525" marR="9525" marT="9525" marB="0" anchor="b"/>
                </a:tc>
                <a:extLst>
                  <a:ext uri="{0D108BD9-81ED-4DB2-BD59-A6C34878D82A}">
                    <a16:rowId xmlns:a16="http://schemas.microsoft.com/office/drawing/2014/main" val="3866025153"/>
                  </a:ext>
                </a:extLst>
              </a:tr>
              <a:tr h="370840">
                <a:tc>
                  <a:txBody>
                    <a:bodyPr/>
                    <a:lstStyle/>
                    <a:p>
                      <a:pPr algn="ctr" fontAlgn="b"/>
                      <a:r>
                        <a:rPr lang="en-US" sz="1000" b="0" i="0" u="none" strike="noStrike" dirty="0">
                          <a:solidFill>
                            <a:srgbClr val="000000"/>
                          </a:solidFill>
                          <a:effectLst/>
                          <a:latin typeface="Arial" panose="020B0604020202020204" pitchFamily="34" charset="0"/>
                        </a:rPr>
                        <a:t>F</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2213</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2213</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POL</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19860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       32,273,000 </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USD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          50,000,000 </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USD</a:t>
                      </a:r>
                    </a:p>
                  </a:txBody>
                  <a:tcPr marL="9525" marR="9525" marT="9525" marB="0" anchor="b"/>
                </a:tc>
                <a:extLst>
                  <a:ext uri="{0D108BD9-81ED-4DB2-BD59-A6C34878D82A}">
                    <a16:rowId xmlns:a16="http://schemas.microsoft.com/office/drawing/2014/main" val="726389736"/>
                  </a:ext>
                </a:extLst>
              </a:tr>
              <a:tr h="370840">
                <a:tc>
                  <a:txBody>
                    <a:bodyPr/>
                    <a:lstStyle/>
                    <a:p>
                      <a:pPr algn="ctr" fontAlgn="b"/>
                      <a:r>
                        <a:rPr lang="en-US" sz="1000" b="0" i="0" u="none" strike="noStrike" dirty="0">
                          <a:solidFill>
                            <a:srgbClr val="000000"/>
                          </a:solidFill>
                          <a:effectLst/>
                          <a:latin typeface="Arial" panose="020B0604020202020204" pitchFamily="34" charset="0"/>
                        </a:rPr>
                        <a:t>F</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2530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2530</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POL</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22565</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                     -   </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USD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          67,467,737 </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USD</a:t>
                      </a:r>
                    </a:p>
                  </a:txBody>
                  <a:tcPr marL="9525" marR="9525" marT="9525" marB="0" anchor="b"/>
                </a:tc>
                <a:extLst>
                  <a:ext uri="{0D108BD9-81ED-4DB2-BD59-A6C34878D82A}">
                    <a16:rowId xmlns:a16="http://schemas.microsoft.com/office/drawing/2014/main" val="1924656033"/>
                  </a:ext>
                </a:extLst>
              </a:tr>
              <a:tr h="370840">
                <a:tc>
                  <a:txBody>
                    <a:bodyPr/>
                    <a:lstStyle/>
                    <a:p>
                      <a:pPr algn="ctr" fontAlgn="b"/>
                      <a:r>
                        <a:rPr lang="en-US" sz="1000" b="0" i="0" u="none" strike="noStrike" dirty="0">
                          <a:solidFill>
                            <a:srgbClr val="000000"/>
                          </a:solidFill>
                          <a:effectLst/>
                          <a:latin typeface="Arial" panose="020B0604020202020204" pitchFamily="34" charset="0"/>
                        </a:rPr>
                        <a:t>F</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2696</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2696</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POL</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51019</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       35,000,000 </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USD</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          49,990,000 </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USD</a:t>
                      </a:r>
                    </a:p>
                  </a:txBody>
                  <a:tcPr marL="9525" marR="9525" marT="9525" marB="0" anchor="b"/>
                </a:tc>
                <a:extLst>
                  <a:ext uri="{0D108BD9-81ED-4DB2-BD59-A6C34878D82A}">
                    <a16:rowId xmlns:a16="http://schemas.microsoft.com/office/drawing/2014/main" val="3374276326"/>
                  </a:ext>
                </a:extLst>
              </a:tr>
              <a:tr h="370840">
                <a:tc>
                  <a:txBody>
                    <a:bodyPr/>
                    <a:lstStyle/>
                    <a:p>
                      <a:pPr algn="ctr" fontAlgn="b"/>
                      <a:r>
                        <a:rPr lang="en-US" sz="1000" b="0" i="0" u="none" strike="noStrike" dirty="0">
                          <a:solidFill>
                            <a:srgbClr val="000000"/>
                          </a:solidFill>
                          <a:effectLst/>
                          <a:latin typeface="Arial" panose="020B0604020202020204" pitchFamily="34" charset="0"/>
                        </a:rPr>
                        <a:t>F</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2211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2211</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POL</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19840</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1</a:t>
                      </a:r>
                    </a:p>
                  </a:txBody>
                  <a:tcPr marL="9525" marR="9525" marT="9525" marB="0" anchor="b"/>
                </a:tc>
                <a:tc>
                  <a:txBody>
                    <a:bodyPr/>
                    <a:lstStyle/>
                    <a:p>
                      <a:pPr algn="ctr" fontAlgn="b"/>
                      <a:r>
                        <a:rPr lang="en-US" sz="1000" b="0" i="0" u="none" strike="noStrike">
                          <a:solidFill>
                            <a:srgbClr val="000000"/>
                          </a:solidFill>
                          <a:effectLst/>
                          <a:latin typeface="Arial" panose="020B0604020202020204" pitchFamily="34" charset="0"/>
                        </a:rPr>
                        <a:t>       26,000,000 </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USD</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          50,000,000 </a:t>
                      </a:r>
                    </a:p>
                  </a:txBody>
                  <a:tcPr marL="9525" marR="9525" marT="9525" marB="0" anchor="b"/>
                </a:tc>
                <a:tc>
                  <a:txBody>
                    <a:bodyPr/>
                    <a:lstStyle/>
                    <a:p>
                      <a:pPr algn="ctr" fontAlgn="b"/>
                      <a:r>
                        <a:rPr lang="en-US" sz="1000" b="0" i="0" u="none" strike="noStrike" dirty="0">
                          <a:solidFill>
                            <a:srgbClr val="000000"/>
                          </a:solidFill>
                          <a:effectLst/>
                          <a:latin typeface="Arial" panose="020B0604020202020204" pitchFamily="34" charset="0"/>
                        </a:rPr>
                        <a:t>USD</a:t>
                      </a:r>
                    </a:p>
                  </a:txBody>
                  <a:tcPr marL="9525" marR="9525" marT="9525" marB="0" anchor="b"/>
                </a:tc>
                <a:extLst>
                  <a:ext uri="{0D108BD9-81ED-4DB2-BD59-A6C34878D82A}">
                    <a16:rowId xmlns:a16="http://schemas.microsoft.com/office/drawing/2014/main" val="306078998"/>
                  </a:ext>
                </a:extLst>
              </a:tr>
            </a:tbl>
          </a:graphicData>
        </a:graphic>
      </p:graphicFrame>
      <p:sp>
        <p:nvSpPr>
          <p:cNvPr id="2" name="Content Placeholder 1">
            <a:extLst>
              <a:ext uri="{FF2B5EF4-FFF2-40B4-BE49-F238E27FC236}">
                <a16:creationId xmlns:a16="http://schemas.microsoft.com/office/drawing/2014/main" id="{F016243E-FEAF-4677-AEF6-2A27E2D8CC16}"/>
              </a:ext>
            </a:extLst>
          </p:cNvPr>
          <p:cNvSpPr>
            <a:spLocks noGrp="1"/>
          </p:cNvSpPr>
          <p:nvPr>
            <p:ph idx="1"/>
          </p:nvPr>
        </p:nvSpPr>
        <p:spPr/>
        <p:txBody>
          <a:bodyPr/>
          <a:lstStyle/>
          <a:p>
            <a:r>
              <a:rPr lang="en-US" dirty="0"/>
              <a:t>EXPOSRNUM will link with the </a:t>
            </a:r>
            <a:r>
              <a:rPr lang="en-US" dirty="0" err="1"/>
              <a:t>PolicyNum</a:t>
            </a:r>
            <a:r>
              <a:rPr lang="en-US" dirty="0"/>
              <a:t> or </a:t>
            </a:r>
            <a:r>
              <a:rPr lang="en-US" dirty="0" err="1"/>
              <a:t>LocNum</a:t>
            </a:r>
            <a:r>
              <a:rPr lang="en-US" dirty="0"/>
              <a:t> based on EXPOSRTYPE from your other import files.</a:t>
            </a:r>
          </a:p>
          <a:p>
            <a:r>
              <a:rPr lang="en-US" dirty="0"/>
              <a:t>Notice how in some cases an individual location can have more than one FAC layer</a:t>
            </a:r>
          </a:p>
          <a:p>
            <a:r>
              <a:rPr lang="en-US" dirty="0"/>
              <a:t>There are also cases where there is a limit of zero, which the model interprets as unlimited</a:t>
            </a:r>
          </a:p>
        </p:txBody>
      </p:sp>
    </p:spTree>
    <p:extLst>
      <p:ext uri="{BB962C8B-B14F-4D97-AF65-F5344CB8AC3E}">
        <p14:creationId xmlns:p14="http://schemas.microsoft.com/office/powerpoint/2010/main" val="22782653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C94298-0EF4-4360-A58B-C36E3D9C89A0}"/>
              </a:ext>
            </a:extLst>
          </p:cNvPr>
          <p:cNvPicPr>
            <a:picLocks noChangeAspect="1"/>
          </p:cNvPicPr>
          <p:nvPr/>
        </p:nvPicPr>
        <p:blipFill rotWithShape="1">
          <a:blip r:embed="rId2"/>
          <a:srcRect l="1875" t="1670" r="1095"/>
          <a:stretch/>
        </p:blipFill>
        <p:spPr>
          <a:xfrm>
            <a:off x="0" y="-1"/>
            <a:ext cx="12192000" cy="6861973"/>
          </a:xfrm>
          <a:prstGeom prst="rect">
            <a:avLst/>
          </a:prstGeom>
        </p:spPr>
      </p:pic>
      <p:sp>
        <p:nvSpPr>
          <p:cNvPr id="22" name="Title 1">
            <a:extLst>
              <a:ext uri="{FF2B5EF4-FFF2-40B4-BE49-F238E27FC236}">
                <a16:creationId xmlns:a16="http://schemas.microsoft.com/office/drawing/2014/main" id="{4159E934-B060-4F12-9C17-0006664F63DC}"/>
              </a:ext>
            </a:extLst>
          </p:cNvPr>
          <p:cNvSpPr txBox="1">
            <a:spLocks/>
          </p:cNvSpPr>
          <p:nvPr/>
        </p:nvSpPr>
        <p:spPr bwMode="auto">
          <a:xfrm>
            <a:off x="4761206" y="4613738"/>
            <a:ext cx="45473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1400" kern="0" dirty="0">
                <a:solidFill>
                  <a:srgbClr val="F7B041"/>
                </a:solidFill>
              </a:rPr>
              <a:t>TIGERRISK PARTNERS</a:t>
            </a:r>
            <a:br>
              <a:rPr lang="en-US" kern="0" dirty="0"/>
            </a:br>
            <a:r>
              <a:rPr lang="en-US" kern="0" dirty="0">
                <a:solidFill>
                  <a:schemeClr val="bg1"/>
                </a:solidFill>
              </a:rPr>
              <a:t>Surplus Share</a:t>
            </a:r>
            <a:endParaRPr lang="en-US" sz="2400" kern="0" dirty="0">
              <a:solidFill>
                <a:srgbClr val="F7B041"/>
              </a:solidFill>
            </a:endParaRPr>
          </a:p>
        </p:txBody>
      </p:sp>
      <p:sp>
        <p:nvSpPr>
          <p:cNvPr id="23" name="Title 1">
            <a:extLst>
              <a:ext uri="{FF2B5EF4-FFF2-40B4-BE49-F238E27FC236}">
                <a16:creationId xmlns:a16="http://schemas.microsoft.com/office/drawing/2014/main" id="{E743AF39-B022-4A40-8F80-0311AB25CCC0}"/>
              </a:ext>
            </a:extLst>
          </p:cNvPr>
          <p:cNvSpPr txBox="1">
            <a:spLocks/>
          </p:cNvSpPr>
          <p:nvPr/>
        </p:nvSpPr>
        <p:spPr bwMode="auto">
          <a:xfrm>
            <a:off x="3287429" y="4363622"/>
            <a:ext cx="140077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6600" kern="0" dirty="0">
                <a:solidFill>
                  <a:srgbClr val="F7B041"/>
                </a:solidFill>
                <a:latin typeface="Arial" panose="020B0604020202020204" pitchFamily="34" charset="0"/>
                <a:cs typeface="Arial" panose="020B0604020202020204" pitchFamily="34" charset="0"/>
              </a:rPr>
              <a:t>02</a:t>
            </a:r>
            <a:r>
              <a:rPr lang="en-US" sz="6600" kern="0" dirty="0">
                <a:solidFill>
                  <a:schemeClr val="bg1"/>
                </a:solidFill>
                <a:latin typeface="Arial" panose="020B0604020202020204" pitchFamily="34" charset="0"/>
                <a:cs typeface="Arial" panose="020B0604020202020204" pitchFamily="34" charset="0"/>
              </a:rPr>
              <a:t>.</a:t>
            </a:r>
            <a:endParaRPr lang="en-US" sz="6600" kern="0" dirty="0">
              <a:solidFill>
                <a:schemeClr val="bg1"/>
              </a:solidFill>
            </a:endParaRPr>
          </a:p>
        </p:txBody>
      </p:sp>
    </p:spTree>
    <p:extLst>
      <p:ext uri="{BB962C8B-B14F-4D97-AF65-F5344CB8AC3E}">
        <p14:creationId xmlns:p14="http://schemas.microsoft.com/office/powerpoint/2010/main" val="164501532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4355FE-4EE1-4E63-866C-7BA194853DB9}"/>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02</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
        <p:nvSpPr>
          <p:cNvPr id="4" name="Title 3">
            <a:extLst>
              <a:ext uri="{FF2B5EF4-FFF2-40B4-BE49-F238E27FC236}">
                <a16:creationId xmlns:a16="http://schemas.microsoft.com/office/drawing/2014/main" id="{B03B704C-2B80-4B37-B6C2-D79EFF970C3F}"/>
              </a:ext>
            </a:extLst>
          </p:cNvPr>
          <p:cNvSpPr>
            <a:spLocks noGrp="1"/>
          </p:cNvSpPr>
          <p:nvPr>
            <p:ph type="title"/>
          </p:nvPr>
        </p:nvSpPr>
        <p:spPr/>
        <p:txBody>
          <a:bodyPr/>
          <a:lstStyle/>
          <a:p>
            <a:r>
              <a:rPr lang="en-US" dirty="0"/>
              <a:t>Surplus Share</a:t>
            </a:r>
          </a:p>
        </p:txBody>
      </p:sp>
      <p:sp>
        <p:nvSpPr>
          <p:cNvPr id="5" name="Content Placeholder 4">
            <a:extLst>
              <a:ext uri="{FF2B5EF4-FFF2-40B4-BE49-F238E27FC236}">
                <a16:creationId xmlns:a16="http://schemas.microsoft.com/office/drawing/2014/main" id="{C7EFED7A-8703-47DA-8BAE-4073B1FE980B}"/>
              </a:ext>
            </a:extLst>
          </p:cNvPr>
          <p:cNvSpPr>
            <a:spLocks noGrp="1"/>
          </p:cNvSpPr>
          <p:nvPr>
            <p:ph idx="1"/>
          </p:nvPr>
        </p:nvSpPr>
        <p:spPr/>
        <p:txBody>
          <a:bodyPr/>
          <a:lstStyle/>
          <a:p>
            <a:r>
              <a:rPr lang="en-US" dirty="0"/>
              <a:t>Surplus share treaties are a bit of a mix between a quota share and facultative covers and modelling them requires data to be imported and for there to be an accompanying treaty in the model interface</a:t>
            </a:r>
          </a:p>
          <a:p>
            <a:r>
              <a:rPr lang="en-US" dirty="0"/>
              <a:t>The data that gets imported contains the location/policy specific details and can be imported at the same time as the facultative data</a:t>
            </a:r>
          </a:p>
          <a:p>
            <a:pPr lvl="1"/>
            <a:r>
              <a:rPr lang="en-US" dirty="0"/>
              <a:t>The only difference is that reinsurance type changes from F to S</a:t>
            </a:r>
          </a:p>
          <a:p>
            <a:r>
              <a:rPr lang="en-US" dirty="0"/>
              <a:t>This data then links to the model interface via the Reinsurance ID in the import file, this ID must be the treaty name for the reinsurance to apply</a:t>
            </a:r>
          </a:p>
        </p:txBody>
      </p:sp>
    </p:spTree>
    <p:extLst>
      <p:ext uri="{BB962C8B-B14F-4D97-AF65-F5344CB8AC3E}">
        <p14:creationId xmlns:p14="http://schemas.microsoft.com/office/powerpoint/2010/main" val="1420678732"/>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3CFB1A-B7F2-4D44-9CEE-189BA11ACE0D}"/>
              </a:ext>
            </a:extLst>
          </p:cNvPr>
          <p:cNvPicPr>
            <a:picLocks noChangeAspect="1"/>
          </p:cNvPicPr>
          <p:nvPr/>
        </p:nvPicPr>
        <p:blipFill>
          <a:blip r:embed="rId2"/>
          <a:stretch>
            <a:fillRect/>
          </a:stretch>
        </p:blipFill>
        <p:spPr>
          <a:xfrm>
            <a:off x="6604934" y="920318"/>
            <a:ext cx="4514850" cy="5162550"/>
          </a:xfrm>
          <a:prstGeom prst="rect">
            <a:avLst/>
          </a:prstGeom>
        </p:spPr>
      </p:pic>
      <p:sp>
        <p:nvSpPr>
          <p:cNvPr id="67" name="Title 1">
            <a:extLst>
              <a:ext uri="{FF2B5EF4-FFF2-40B4-BE49-F238E27FC236}">
                <a16:creationId xmlns:a16="http://schemas.microsoft.com/office/drawing/2014/main" id="{2E4355FE-4EE1-4E63-866C-7BA194853DB9}"/>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02</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
        <p:nvSpPr>
          <p:cNvPr id="4" name="Title 3">
            <a:extLst>
              <a:ext uri="{FF2B5EF4-FFF2-40B4-BE49-F238E27FC236}">
                <a16:creationId xmlns:a16="http://schemas.microsoft.com/office/drawing/2014/main" id="{B03B704C-2B80-4B37-B6C2-D79EFF970C3F}"/>
              </a:ext>
            </a:extLst>
          </p:cNvPr>
          <p:cNvSpPr>
            <a:spLocks noGrp="1"/>
          </p:cNvSpPr>
          <p:nvPr>
            <p:ph type="title"/>
          </p:nvPr>
        </p:nvSpPr>
        <p:spPr/>
        <p:txBody>
          <a:bodyPr/>
          <a:lstStyle/>
          <a:p>
            <a:r>
              <a:rPr lang="en-US" dirty="0"/>
              <a:t>Surplus Share</a:t>
            </a:r>
          </a:p>
        </p:txBody>
      </p:sp>
      <p:sp>
        <p:nvSpPr>
          <p:cNvPr id="5" name="Content Placeholder 4">
            <a:extLst>
              <a:ext uri="{FF2B5EF4-FFF2-40B4-BE49-F238E27FC236}">
                <a16:creationId xmlns:a16="http://schemas.microsoft.com/office/drawing/2014/main" id="{C7EFED7A-8703-47DA-8BAE-4073B1FE980B}"/>
              </a:ext>
            </a:extLst>
          </p:cNvPr>
          <p:cNvSpPr>
            <a:spLocks noGrp="1"/>
          </p:cNvSpPr>
          <p:nvPr>
            <p:ph idx="1"/>
          </p:nvPr>
        </p:nvSpPr>
        <p:spPr>
          <a:xfrm>
            <a:off x="495301" y="1183153"/>
            <a:ext cx="5091767" cy="4636880"/>
          </a:xfrm>
        </p:spPr>
        <p:txBody>
          <a:bodyPr/>
          <a:lstStyle/>
          <a:p>
            <a:r>
              <a:rPr lang="en-US" dirty="0"/>
              <a:t>In the RMS interface you can set an occurrence limit and/or aggregate limit to the treaty along with</a:t>
            </a:r>
          </a:p>
          <a:p>
            <a:r>
              <a:rPr lang="en-US" dirty="0"/>
              <a:t>The Treaty Number </a:t>
            </a:r>
            <a:r>
              <a:rPr lang="en-US" dirty="0">
                <a:solidFill>
                  <a:srgbClr val="FF0000"/>
                </a:solidFill>
              </a:rPr>
              <a:t>NEEDS </a:t>
            </a:r>
            <a:r>
              <a:rPr lang="en-US" dirty="0"/>
              <a:t>to be the same as the reinsurance ID in the import file otherwise the treaty will not work</a:t>
            </a:r>
          </a:p>
        </p:txBody>
      </p:sp>
      <p:sp>
        <p:nvSpPr>
          <p:cNvPr id="6" name="Rectangle 5">
            <a:extLst>
              <a:ext uri="{FF2B5EF4-FFF2-40B4-BE49-F238E27FC236}">
                <a16:creationId xmlns:a16="http://schemas.microsoft.com/office/drawing/2014/main" id="{45A0CA0C-7B64-4AE5-B4C2-9F4D1A8F3A33}"/>
              </a:ext>
            </a:extLst>
          </p:cNvPr>
          <p:cNvSpPr/>
          <p:nvPr/>
        </p:nvSpPr>
        <p:spPr bwMode="auto">
          <a:xfrm>
            <a:off x="7940576" y="1322737"/>
            <a:ext cx="2931557" cy="170503"/>
          </a:xfrm>
          <a:prstGeom prst="rect">
            <a:avLst/>
          </a:prstGeom>
          <a:noFill/>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33006484"/>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091935-37CC-41D9-BAE9-7DF6E56FCBC4}"/>
              </a:ext>
            </a:extLst>
          </p:cNvPr>
          <p:cNvPicPr>
            <a:picLocks noChangeAspect="1"/>
          </p:cNvPicPr>
          <p:nvPr/>
        </p:nvPicPr>
        <p:blipFill rotWithShape="1">
          <a:blip r:embed="rId2"/>
          <a:srcRect l="1875" t="1670" r="1095"/>
          <a:stretch/>
        </p:blipFill>
        <p:spPr>
          <a:xfrm>
            <a:off x="0" y="-1"/>
            <a:ext cx="12192000" cy="6861973"/>
          </a:xfrm>
          <a:prstGeom prst="rect">
            <a:avLst/>
          </a:prstGeom>
        </p:spPr>
      </p:pic>
      <p:sp>
        <p:nvSpPr>
          <p:cNvPr id="22" name="Title 1">
            <a:extLst>
              <a:ext uri="{FF2B5EF4-FFF2-40B4-BE49-F238E27FC236}">
                <a16:creationId xmlns:a16="http://schemas.microsoft.com/office/drawing/2014/main" id="{4159E934-B060-4F12-9C17-0006664F63DC}"/>
              </a:ext>
            </a:extLst>
          </p:cNvPr>
          <p:cNvSpPr txBox="1">
            <a:spLocks/>
          </p:cNvSpPr>
          <p:nvPr/>
        </p:nvSpPr>
        <p:spPr bwMode="auto">
          <a:xfrm>
            <a:off x="4105806" y="4613738"/>
            <a:ext cx="56065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1400" kern="0" dirty="0">
                <a:solidFill>
                  <a:srgbClr val="F7B041"/>
                </a:solidFill>
              </a:rPr>
              <a:t>TIGERRISK PARTNERS</a:t>
            </a:r>
            <a:br>
              <a:rPr lang="en-US" kern="0" dirty="0"/>
            </a:br>
            <a:r>
              <a:rPr lang="en-US" kern="0" dirty="0">
                <a:solidFill>
                  <a:schemeClr val="bg1"/>
                </a:solidFill>
              </a:rPr>
              <a:t>Working Excess (Excess Per Risk)</a:t>
            </a:r>
            <a:endParaRPr lang="en-US" sz="2400" kern="0" dirty="0">
              <a:solidFill>
                <a:srgbClr val="F7B041"/>
              </a:solidFill>
            </a:endParaRPr>
          </a:p>
        </p:txBody>
      </p:sp>
      <p:sp>
        <p:nvSpPr>
          <p:cNvPr id="23" name="Title 1">
            <a:extLst>
              <a:ext uri="{FF2B5EF4-FFF2-40B4-BE49-F238E27FC236}">
                <a16:creationId xmlns:a16="http://schemas.microsoft.com/office/drawing/2014/main" id="{E743AF39-B022-4A40-8F80-0311AB25CCC0}"/>
              </a:ext>
            </a:extLst>
          </p:cNvPr>
          <p:cNvSpPr txBox="1">
            <a:spLocks/>
          </p:cNvSpPr>
          <p:nvPr/>
        </p:nvSpPr>
        <p:spPr bwMode="auto">
          <a:xfrm>
            <a:off x="2632029" y="4363622"/>
            <a:ext cx="140077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6600" kern="0" dirty="0">
                <a:solidFill>
                  <a:srgbClr val="F7B041"/>
                </a:solidFill>
                <a:latin typeface="Arial" panose="020B0604020202020204" pitchFamily="34" charset="0"/>
                <a:cs typeface="Arial" panose="020B0604020202020204" pitchFamily="34" charset="0"/>
              </a:rPr>
              <a:t>03</a:t>
            </a:r>
            <a:r>
              <a:rPr lang="en-US" sz="6600" kern="0" dirty="0">
                <a:solidFill>
                  <a:schemeClr val="bg1"/>
                </a:solidFill>
                <a:latin typeface="Arial" panose="020B0604020202020204" pitchFamily="34" charset="0"/>
                <a:cs typeface="Arial" panose="020B0604020202020204" pitchFamily="34" charset="0"/>
              </a:rPr>
              <a:t>.</a:t>
            </a:r>
            <a:endParaRPr lang="en-US" sz="6600" kern="0" dirty="0">
              <a:solidFill>
                <a:schemeClr val="bg1"/>
              </a:solidFill>
            </a:endParaRPr>
          </a:p>
        </p:txBody>
      </p:sp>
    </p:spTree>
    <p:extLst>
      <p:ext uri="{BB962C8B-B14F-4D97-AF65-F5344CB8AC3E}">
        <p14:creationId xmlns:p14="http://schemas.microsoft.com/office/powerpoint/2010/main" val="1814227335"/>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4355FE-4EE1-4E63-866C-7BA194853DB9}"/>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03</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
        <p:nvSpPr>
          <p:cNvPr id="4" name="Title 3">
            <a:extLst>
              <a:ext uri="{FF2B5EF4-FFF2-40B4-BE49-F238E27FC236}">
                <a16:creationId xmlns:a16="http://schemas.microsoft.com/office/drawing/2014/main" id="{B03B704C-2B80-4B37-B6C2-D79EFF970C3F}"/>
              </a:ext>
            </a:extLst>
          </p:cNvPr>
          <p:cNvSpPr>
            <a:spLocks noGrp="1"/>
          </p:cNvSpPr>
          <p:nvPr>
            <p:ph type="title"/>
          </p:nvPr>
        </p:nvSpPr>
        <p:spPr/>
        <p:txBody>
          <a:bodyPr/>
          <a:lstStyle/>
          <a:p>
            <a:r>
              <a:rPr lang="en-US" dirty="0"/>
              <a:t>Working Excess (Excess Per Risk)</a:t>
            </a:r>
          </a:p>
        </p:txBody>
      </p:sp>
      <p:sp>
        <p:nvSpPr>
          <p:cNvPr id="5" name="Content Placeholder 4">
            <a:extLst>
              <a:ext uri="{FF2B5EF4-FFF2-40B4-BE49-F238E27FC236}">
                <a16:creationId xmlns:a16="http://schemas.microsoft.com/office/drawing/2014/main" id="{C7EFED7A-8703-47DA-8BAE-4073B1FE980B}"/>
              </a:ext>
            </a:extLst>
          </p:cNvPr>
          <p:cNvSpPr>
            <a:spLocks noGrp="1"/>
          </p:cNvSpPr>
          <p:nvPr>
            <p:ph idx="1"/>
          </p:nvPr>
        </p:nvSpPr>
        <p:spPr>
          <a:xfrm>
            <a:off x="495301" y="1183153"/>
            <a:ext cx="5091767" cy="4636880"/>
          </a:xfrm>
        </p:spPr>
        <p:txBody>
          <a:bodyPr/>
          <a:lstStyle/>
          <a:p>
            <a:r>
              <a:rPr lang="en-US" dirty="0"/>
              <a:t>XPR treaties are by far the most common type of reinsurance you will use within the model</a:t>
            </a:r>
          </a:p>
          <a:p>
            <a:r>
              <a:rPr lang="en-US" dirty="0"/>
              <a:t>The treaty ID can be any distinct ID (XPR 1, XPR 2 etc.) and the treaty can either apply at the account level, the policy level, or a location level.</a:t>
            </a:r>
          </a:p>
          <a:p>
            <a:r>
              <a:rPr lang="en-US" dirty="0"/>
              <a:t>You will always have a risk limit/retention for the treaty along with an occurrence limit and percent placed</a:t>
            </a:r>
          </a:p>
          <a:p>
            <a:r>
              <a:rPr lang="en-US" dirty="0"/>
              <a:t>You can filter which exposure applies to the treaty by indicating a Cedant and 1 or more Lines of Business</a:t>
            </a:r>
          </a:p>
        </p:txBody>
      </p:sp>
      <p:pic>
        <p:nvPicPr>
          <p:cNvPr id="3" name="Picture 2">
            <a:extLst>
              <a:ext uri="{FF2B5EF4-FFF2-40B4-BE49-F238E27FC236}">
                <a16:creationId xmlns:a16="http://schemas.microsoft.com/office/drawing/2014/main" id="{589C3513-C2A9-4081-A018-FAB83E9B2BE5}"/>
              </a:ext>
            </a:extLst>
          </p:cNvPr>
          <p:cNvPicPr>
            <a:picLocks noChangeAspect="1"/>
          </p:cNvPicPr>
          <p:nvPr/>
        </p:nvPicPr>
        <p:blipFill>
          <a:blip r:embed="rId2"/>
          <a:stretch>
            <a:fillRect/>
          </a:stretch>
        </p:blipFill>
        <p:spPr>
          <a:xfrm>
            <a:off x="6604934" y="920318"/>
            <a:ext cx="4524375" cy="5162550"/>
          </a:xfrm>
          <a:prstGeom prst="rect">
            <a:avLst/>
          </a:prstGeom>
        </p:spPr>
      </p:pic>
    </p:spTree>
    <p:extLst>
      <p:ext uri="{BB962C8B-B14F-4D97-AF65-F5344CB8AC3E}">
        <p14:creationId xmlns:p14="http://schemas.microsoft.com/office/powerpoint/2010/main" val="173305391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40B462-2018-45FC-A825-092D1570CD10}"/>
              </a:ext>
            </a:extLst>
          </p:cNvPr>
          <p:cNvPicPr>
            <a:picLocks noChangeAspect="1"/>
          </p:cNvPicPr>
          <p:nvPr/>
        </p:nvPicPr>
        <p:blipFill rotWithShape="1">
          <a:blip r:embed="rId2"/>
          <a:srcRect l="1875" t="1670" r="1095"/>
          <a:stretch/>
        </p:blipFill>
        <p:spPr>
          <a:xfrm>
            <a:off x="0" y="-1"/>
            <a:ext cx="12192000" cy="6861973"/>
          </a:xfrm>
          <a:prstGeom prst="rect">
            <a:avLst/>
          </a:prstGeom>
        </p:spPr>
      </p:pic>
      <p:sp>
        <p:nvSpPr>
          <p:cNvPr id="22" name="Title 1">
            <a:extLst>
              <a:ext uri="{FF2B5EF4-FFF2-40B4-BE49-F238E27FC236}">
                <a16:creationId xmlns:a16="http://schemas.microsoft.com/office/drawing/2014/main" id="{4159E934-B060-4F12-9C17-0006664F63DC}"/>
              </a:ext>
            </a:extLst>
          </p:cNvPr>
          <p:cNvSpPr txBox="1">
            <a:spLocks/>
          </p:cNvSpPr>
          <p:nvPr/>
        </p:nvSpPr>
        <p:spPr bwMode="auto">
          <a:xfrm>
            <a:off x="4169306" y="4613738"/>
            <a:ext cx="56065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1400" kern="0" dirty="0">
                <a:solidFill>
                  <a:srgbClr val="F7B041"/>
                </a:solidFill>
              </a:rPr>
              <a:t>TIGERRISK PARTNERS</a:t>
            </a:r>
            <a:br>
              <a:rPr lang="en-US" kern="0" dirty="0"/>
            </a:br>
            <a:r>
              <a:rPr lang="en-US" kern="0" dirty="0">
                <a:solidFill>
                  <a:schemeClr val="bg1"/>
                </a:solidFill>
              </a:rPr>
              <a:t>Quota Share</a:t>
            </a:r>
            <a:endParaRPr lang="en-US" sz="2400" kern="0" dirty="0">
              <a:solidFill>
                <a:srgbClr val="F7B041"/>
              </a:solidFill>
            </a:endParaRPr>
          </a:p>
        </p:txBody>
      </p:sp>
      <p:sp>
        <p:nvSpPr>
          <p:cNvPr id="23" name="Title 1">
            <a:extLst>
              <a:ext uri="{FF2B5EF4-FFF2-40B4-BE49-F238E27FC236}">
                <a16:creationId xmlns:a16="http://schemas.microsoft.com/office/drawing/2014/main" id="{E743AF39-B022-4A40-8F80-0311AB25CCC0}"/>
              </a:ext>
            </a:extLst>
          </p:cNvPr>
          <p:cNvSpPr txBox="1">
            <a:spLocks/>
          </p:cNvSpPr>
          <p:nvPr/>
        </p:nvSpPr>
        <p:spPr bwMode="auto">
          <a:xfrm>
            <a:off x="2695529" y="4363622"/>
            <a:ext cx="140077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6600" kern="0" dirty="0">
                <a:solidFill>
                  <a:srgbClr val="F7B041"/>
                </a:solidFill>
                <a:latin typeface="Arial" panose="020B0604020202020204" pitchFamily="34" charset="0"/>
                <a:cs typeface="Arial" panose="020B0604020202020204" pitchFamily="34" charset="0"/>
              </a:rPr>
              <a:t>04</a:t>
            </a:r>
            <a:r>
              <a:rPr lang="en-US" sz="6600" kern="0" dirty="0">
                <a:solidFill>
                  <a:schemeClr val="bg1"/>
                </a:solidFill>
                <a:latin typeface="Arial" panose="020B0604020202020204" pitchFamily="34" charset="0"/>
                <a:cs typeface="Arial" panose="020B0604020202020204" pitchFamily="34" charset="0"/>
              </a:rPr>
              <a:t>.</a:t>
            </a:r>
            <a:endParaRPr lang="en-US" sz="6600" kern="0" dirty="0">
              <a:solidFill>
                <a:schemeClr val="bg1"/>
              </a:solidFill>
            </a:endParaRPr>
          </a:p>
        </p:txBody>
      </p:sp>
    </p:spTree>
    <p:extLst>
      <p:ext uri="{BB962C8B-B14F-4D97-AF65-F5344CB8AC3E}">
        <p14:creationId xmlns:p14="http://schemas.microsoft.com/office/powerpoint/2010/main" val="1295499504"/>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4355FE-4EE1-4E63-866C-7BA194853DB9}"/>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04</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
        <p:nvSpPr>
          <p:cNvPr id="4" name="Title 3">
            <a:extLst>
              <a:ext uri="{FF2B5EF4-FFF2-40B4-BE49-F238E27FC236}">
                <a16:creationId xmlns:a16="http://schemas.microsoft.com/office/drawing/2014/main" id="{B03B704C-2B80-4B37-B6C2-D79EFF970C3F}"/>
              </a:ext>
            </a:extLst>
          </p:cNvPr>
          <p:cNvSpPr>
            <a:spLocks noGrp="1"/>
          </p:cNvSpPr>
          <p:nvPr>
            <p:ph type="title"/>
          </p:nvPr>
        </p:nvSpPr>
        <p:spPr/>
        <p:txBody>
          <a:bodyPr/>
          <a:lstStyle/>
          <a:p>
            <a:r>
              <a:rPr lang="en-US" dirty="0"/>
              <a:t>Quota Share</a:t>
            </a:r>
          </a:p>
        </p:txBody>
      </p:sp>
      <p:sp>
        <p:nvSpPr>
          <p:cNvPr id="5" name="Content Placeholder 4">
            <a:extLst>
              <a:ext uri="{FF2B5EF4-FFF2-40B4-BE49-F238E27FC236}">
                <a16:creationId xmlns:a16="http://schemas.microsoft.com/office/drawing/2014/main" id="{C7EFED7A-8703-47DA-8BAE-4073B1FE980B}"/>
              </a:ext>
            </a:extLst>
          </p:cNvPr>
          <p:cNvSpPr>
            <a:spLocks noGrp="1"/>
          </p:cNvSpPr>
          <p:nvPr>
            <p:ph idx="1"/>
          </p:nvPr>
        </p:nvSpPr>
        <p:spPr>
          <a:xfrm>
            <a:off x="495301" y="1183153"/>
            <a:ext cx="5091767" cy="4636880"/>
          </a:xfrm>
        </p:spPr>
        <p:txBody>
          <a:bodyPr/>
          <a:lstStyle/>
          <a:p>
            <a:r>
              <a:rPr lang="en-US" dirty="0"/>
              <a:t>Similar to working excess treaties you set a per risk and occurrence limit</a:t>
            </a:r>
          </a:p>
          <a:p>
            <a:r>
              <a:rPr lang="en-US" dirty="0"/>
              <a:t>The treaty can apply at the location, policy, or account level</a:t>
            </a:r>
          </a:p>
          <a:p>
            <a:r>
              <a:rPr lang="en-US" dirty="0"/>
              <a:t>You can filter which exposure applies to the treaty by indicating a Cedant and 1 or more Lines of Business</a:t>
            </a:r>
          </a:p>
          <a:p>
            <a:r>
              <a:rPr lang="en-US" dirty="0"/>
              <a:t>The main difference to Working Excess is that Quota Share will have a Percent Covered Less than 100%.</a:t>
            </a:r>
          </a:p>
        </p:txBody>
      </p:sp>
      <p:pic>
        <p:nvPicPr>
          <p:cNvPr id="3" name="Picture 2">
            <a:extLst>
              <a:ext uri="{FF2B5EF4-FFF2-40B4-BE49-F238E27FC236}">
                <a16:creationId xmlns:a16="http://schemas.microsoft.com/office/drawing/2014/main" id="{71810089-2D3F-43B7-AA1A-FAB0184A715E}"/>
              </a:ext>
            </a:extLst>
          </p:cNvPr>
          <p:cNvPicPr>
            <a:picLocks noChangeAspect="1"/>
          </p:cNvPicPr>
          <p:nvPr/>
        </p:nvPicPr>
        <p:blipFill>
          <a:blip r:embed="rId2"/>
          <a:stretch>
            <a:fillRect/>
          </a:stretch>
        </p:blipFill>
        <p:spPr>
          <a:xfrm>
            <a:off x="6604934" y="920318"/>
            <a:ext cx="4523196" cy="5162550"/>
          </a:xfrm>
          <a:prstGeom prst="rect">
            <a:avLst/>
          </a:prstGeom>
        </p:spPr>
      </p:pic>
    </p:spTree>
    <p:extLst>
      <p:ext uri="{BB962C8B-B14F-4D97-AF65-F5344CB8AC3E}">
        <p14:creationId xmlns:p14="http://schemas.microsoft.com/office/powerpoint/2010/main" val="4180227105"/>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40B462-2018-45FC-A825-092D1570CD10}"/>
              </a:ext>
            </a:extLst>
          </p:cNvPr>
          <p:cNvPicPr>
            <a:picLocks noChangeAspect="1"/>
          </p:cNvPicPr>
          <p:nvPr/>
        </p:nvPicPr>
        <p:blipFill rotWithShape="1">
          <a:blip r:embed="rId2"/>
          <a:srcRect l="1875" t="1670" r="1095"/>
          <a:stretch/>
        </p:blipFill>
        <p:spPr>
          <a:xfrm>
            <a:off x="0" y="-1"/>
            <a:ext cx="12192000" cy="6861973"/>
          </a:xfrm>
          <a:prstGeom prst="rect">
            <a:avLst/>
          </a:prstGeom>
        </p:spPr>
      </p:pic>
      <p:sp>
        <p:nvSpPr>
          <p:cNvPr id="22" name="Title 1">
            <a:extLst>
              <a:ext uri="{FF2B5EF4-FFF2-40B4-BE49-F238E27FC236}">
                <a16:creationId xmlns:a16="http://schemas.microsoft.com/office/drawing/2014/main" id="{4159E934-B060-4F12-9C17-0006664F63DC}"/>
              </a:ext>
            </a:extLst>
          </p:cNvPr>
          <p:cNvSpPr txBox="1">
            <a:spLocks/>
          </p:cNvSpPr>
          <p:nvPr/>
        </p:nvSpPr>
        <p:spPr bwMode="auto">
          <a:xfrm>
            <a:off x="4169306" y="4613738"/>
            <a:ext cx="56065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1400" kern="0" dirty="0">
                <a:solidFill>
                  <a:srgbClr val="F7B041"/>
                </a:solidFill>
              </a:rPr>
              <a:t>TIGERRISK PARTNERS</a:t>
            </a:r>
            <a:br>
              <a:rPr lang="en-US" kern="0" dirty="0"/>
            </a:br>
            <a:r>
              <a:rPr lang="en-US" kern="0" dirty="0">
                <a:solidFill>
                  <a:schemeClr val="bg1"/>
                </a:solidFill>
              </a:rPr>
              <a:t>Catastrophe Layers</a:t>
            </a:r>
            <a:endParaRPr lang="en-US" sz="2400" kern="0" dirty="0">
              <a:solidFill>
                <a:srgbClr val="F7B041"/>
              </a:solidFill>
            </a:endParaRPr>
          </a:p>
        </p:txBody>
      </p:sp>
      <p:sp>
        <p:nvSpPr>
          <p:cNvPr id="23" name="Title 1">
            <a:extLst>
              <a:ext uri="{FF2B5EF4-FFF2-40B4-BE49-F238E27FC236}">
                <a16:creationId xmlns:a16="http://schemas.microsoft.com/office/drawing/2014/main" id="{E743AF39-B022-4A40-8F80-0311AB25CCC0}"/>
              </a:ext>
            </a:extLst>
          </p:cNvPr>
          <p:cNvSpPr txBox="1">
            <a:spLocks/>
          </p:cNvSpPr>
          <p:nvPr/>
        </p:nvSpPr>
        <p:spPr bwMode="auto">
          <a:xfrm>
            <a:off x="2695529" y="4363622"/>
            <a:ext cx="140077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6600" kern="0" dirty="0">
                <a:solidFill>
                  <a:srgbClr val="F7B041"/>
                </a:solidFill>
                <a:latin typeface="Arial" panose="020B0604020202020204" pitchFamily="34" charset="0"/>
                <a:cs typeface="Arial" panose="020B0604020202020204" pitchFamily="34" charset="0"/>
              </a:rPr>
              <a:t>05</a:t>
            </a:r>
            <a:r>
              <a:rPr lang="en-US" sz="6600" kern="0" dirty="0">
                <a:solidFill>
                  <a:schemeClr val="bg1"/>
                </a:solidFill>
                <a:latin typeface="Arial" panose="020B0604020202020204" pitchFamily="34" charset="0"/>
                <a:cs typeface="Arial" panose="020B0604020202020204" pitchFamily="34" charset="0"/>
              </a:rPr>
              <a:t>.</a:t>
            </a:r>
            <a:endParaRPr lang="en-US" sz="6600" kern="0" dirty="0">
              <a:solidFill>
                <a:schemeClr val="bg1"/>
              </a:solidFill>
            </a:endParaRPr>
          </a:p>
        </p:txBody>
      </p:sp>
    </p:spTree>
    <p:extLst>
      <p:ext uri="{BB962C8B-B14F-4D97-AF65-F5344CB8AC3E}">
        <p14:creationId xmlns:p14="http://schemas.microsoft.com/office/powerpoint/2010/main" val="1436266225"/>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8F944-52B2-40D7-821D-83E23B394A89}"/>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CEDF8C5C-5573-4BA6-8C6D-12CB2B682AE0}"/>
              </a:ext>
            </a:extLst>
          </p:cNvPr>
          <p:cNvSpPr>
            <a:spLocks noGrp="1"/>
          </p:cNvSpPr>
          <p:nvPr>
            <p:ph idx="1"/>
          </p:nvPr>
        </p:nvSpPr>
        <p:spPr/>
        <p:txBody>
          <a:bodyPr/>
          <a:lstStyle/>
          <a:p>
            <a:r>
              <a:rPr lang="en-US" dirty="0"/>
              <a:t>The goal for this training is to teach new analysts how to create a reinsurance program in RMS to be applied in modelling</a:t>
            </a:r>
          </a:p>
          <a:p>
            <a:r>
              <a:rPr lang="en-US" dirty="0"/>
              <a:t>Analysts should be able to complete the following after this training;</a:t>
            </a:r>
          </a:p>
          <a:p>
            <a:pPr lvl="1"/>
            <a:r>
              <a:rPr lang="en-US" dirty="0"/>
              <a:t>Create a reinsurance program in RMS</a:t>
            </a:r>
          </a:p>
          <a:p>
            <a:pPr lvl="1"/>
            <a:r>
              <a:rPr lang="en-US" dirty="0"/>
              <a:t>Create XPR, Quota Share, Surplus Share, and Catastrophe reinsurance treaties</a:t>
            </a:r>
          </a:p>
          <a:p>
            <a:pPr lvl="1"/>
            <a:r>
              <a:rPr lang="en-US" dirty="0"/>
              <a:t>Understand how the background tables work in regards to Facultative and Surplus Share reinsurance</a:t>
            </a:r>
          </a:p>
        </p:txBody>
      </p:sp>
    </p:spTree>
    <p:extLst>
      <p:ext uri="{BB962C8B-B14F-4D97-AF65-F5344CB8AC3E}">
        <p14:creationId xmlns:p14="http://schemas.microsoft.com/office/powerpoint/2010/main" val="2359922994"/>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4355FE-4EE1-4E63-866C-7BA194853DB9}"/>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05</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
        <p:nvSpPr>
          <p:cNvPr id="4" name="Title 3">
            <a:extLst>
              <a:ext uri="{FF2B5EF4-FFF2-40B4-BE49-F238E27FC236}">
                <a16:creationId xmlns:a16="http://schemas.microsoft.com/office/drawing/2014/main" id="{B03B704C-2B80-4B37-B6C2-D79EFF970C3F}"/>
              </a:ext>
            </a:extLst>
          </p:cNvPr>
          <p:cNvSpPr>
            <a:spLocks noGrp="1"/>
          </p:cNvSpPr>
          <p:nvPr>
            <p:ph type="title"/>
          </p:nvPr>
        </p:nvSpPr>
        <p:spPr/>
        <p:txBody>
          <a:bodyPr/>
          <a:lstStyle/>
          <a:p>
            <a:r>
              <a:rPr lang="en-US" dirty="0"/>
              <a:t>Catastrophe Treaties (and Corporate and Stop Loss)</a:t>
            </a:r>
          </a:p>
        </p:txBody>
      </p:sp>
      <p:sp>
        <p:nvSpPr>
          <p:cNvPr id="5" name="Content Placeholder 4">
            <a:extLst>
              <a:ext uri="{FF2B5EF4-FFF2-40B4-BE49-F238E27FC236}">
                <a16:creationId xmlns:a16="http://schemas.microsoft.com/office/drawing/2014/main" id="{C7EFED7A-8703-47DA-8BAE-4073B1FE980B}"/>
              </a:ext>
            </a:extLst>
          </p:cNvPr>
          <p:cNvSpPr>
            <a:spLocks noGrp="1"/>
          </p:cNvSpPr>
          <p:nvPr>
            <p:ph idx="1"/>
          </p:nvPr>
        </p:nvSpPr>
        <p:spPr>
          <a:xfrm>
            <a:off x="495301" y="1183153"/>
            <a:ext cx="5091767" cy="4636880"/>
          </a:xfrm>
        </p:spPr>
        <p:txBody>
          <a:bodyPr/>
          <a:lstStyle/>
          <a:p>
            <a:r>
              <a:rPr lang="en-US" dirty="0"/>
              <a:t>Typically, we model catastrophe layers in TigerEye, but some situations may call for you to use it within the model</a:t>
            </a:r>
          </a:p>
          <a:p>
            <a:r>
              <a:rPr lang="en-US" dirty="0"/>
              <a:t>These treaties will have an occurrence limit and attachment values, these apply at the portfolio level rather than the exposure level</a:t>
            </a:r>
          </a:p>
          <a:p>
            <a:r>
              <a:rPr lang="en-US" dirty="0"/>
              <a:t>For these layers you can also indicate the number of Reinstatements</a:t>
            </a:r>
          </a:p>
          <a:p>
            <a:pPr lvl="1"/>
            <a:r>
              <a:rPr lang="en-US" dirty="0"/>
              <a:t>Usually, cat layers have one or two reinstatements</a:t>
            </a:r>
          </a:p>
          <a:p>
            <a:r>
              <a:rPr lang="en-US" dirty="0"/>
              <a:t>For a Stop Loss treaty, the Occurrence Limit and Attachment point are actually Aggregate amounts.</a:t>
            </a:r>
          </a:p>
        </p:txBody>
      </p:sp>
      <p:pic>
        <p:nvPicPr>
          <p:cNvPr id="6" name="Picture 5">
            <a:extLst>
              <a:ext uri="{FF2B5EF4-FFF2-40B4-BE49-F238E27FC236}">
                <a16:creationId xmlns:a16="http://schemas.microsoft.com/office/drawing/2014/main" id="{860DE52C-3C3F-416F-BAA9-EA7C11AF50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09101" y="920318"/>
            <a:ext cx="4516041" cy="5162550"/>
          </a:xfrm>
          <a:prstGeom prst="rect">
            <a:avLst/>
          </a:prstGeom>
        </p:spPr>
      </p:pic>
    </p:spTree>
    <p:extLst>
      <p:ext uri="{BB962C8B-B14F-4D97-AF65-F5344CB8AC3E}">
        <p14:creationId xmlns:p14="http://schemas.microsoft.com/office/powerpoint/2010/main" val="1074280279"/>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40B462-2018-45FC-A825-092D1570CD10}"/>
              </a:ext>
            </a:extLst>
          </p:cNvPr>
          <p:cNvPicPr>
            <a:picLocks noChangeAspect="1"/>
          </p:cNvPicPr>
          <p:nvPr/>
        </p:nvPicPr>
        <p:blipFill rotWithShape="1">
          <a:blip r:embed="rId2"/>
          <a:srcRect l="1875" t="1670" r="1095"/>
          <a:stretch/>
        </p:blipFill>
        <p:spPr>
          <a:xfrm>
            <a:off x="0" y="-1"/>
            <a:ext cx="12192000" cy="6861973"/>
          </a:xfrm>
          <a:prstGeom prst="rect">
            <a:avLst/>
          </a:prstGeom>
        </p:spPr>
      </p:pic>
      <p:sp>
        <p:nvSpPr>
          <p:cNvPr id="22" name="Title 1">
            <a:extLst>
              <a:ext uri="{FF2B5EF4-FFF2-40B4-BE49-F238E27FC236}">
                <a16:creationId xmlns:a16="http://schemas.microsoft.com/office/drawing/2014/main" id="{4159E934-B060-4F12-9C17-0006664F63DC}"/>
              </a:ext>
            </a:extLst>
          </p:cNvPr>
          <p:cNvSpPr txBox="1">
            <a:spLocks/>
          </p:cNvSpPr>
          <p:nvPr/>
        </p:nvSpPr>
        <p:spPr bwMode="auto">
          <a:xfrm>
            <a:off x="4169306" y="4613738"/>
            <a:ext cx="56065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1400" kern="0" dirty="0">
                <a:solidFill>
                  <a:srgbClr val="F7B041"/>
                </a:solidFill>
              </a:rPr>
              <a:t>TIGERRISK PARTNERS</a:t>
            </a:r>
            <a:br>
              <a:rPr lang="en-US" kern="0" dirty="0"/>
            </a:br>
            <a:r>
              <a:rPr lang="en-US" kern="0" dirty="0">
                <a:solidFill>
                  <a:schemeClr val="bg1"/>
                </a:solidFill>
              </a:rPr>
              <a:t>Applying Treaties in RMS</a:t>
            </a:r>
            <a:endParaRPr lang="en-US" sz="2400" kern="0" dirty="0">
              <a:solidFill>
                <a:schemeClr val="bg1"/>
              </a:solidFill>
            </a:endParaRPr>
          </a:p>
        </p:txBody>
      </p:sp>
      <p:sp>
        <p:nvSpPr>
          <p:cNvPr id="23" name="Title 1">
            <a:extLst>
              <a:ext uri="{FF2B5EF4-FFF2-40B4-BE49-F238E27FC236}">
                <a16:creationId xmlns:a16="http://schemas.microsoft.com/office/drawing/2014/main" id="{E743AF39-B022-4A40-8F80-0311AB25CCC0}"/>
              </a:ext>
            </a:extLst>
          </p:cNvPr>
          <p:cNvSpPr txBox="1">
            <a:spLocks/>
          </p:cNvSpPr>
          <p:nvPr/>
        </p:nvSpPr>
        <p:spPr bwMode="auto">
          <a:xfrm>
            <a:off x="2695529" y="4363622"/>
            <a:ext cx="140077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6600" kern="0" dirty="0">
                <a:solidFill>
                  <a:srgbClr val="F7B041"/>
                </a:solidFill>
                <a:latin typeface="Arial" panose="020B0604020202020204" pitchFamily="34" charset="0"/>
                <a:cs typeface="Arial" panose="020B0604020202020204" pitchFamily="34" charset="0"/>
              </a:rPr>
              <a:t>06</a:t>
            </a:r>
            <a:r>
              <a:rPr lang="en-US" sz="6600" kern="0" dirty="0">
                <a:solidFill>
                  <a:schemeClr val="bg1"/>
                </a:solidFill>
                <a:latin typeface="Arial" panose="020B0604020202020204" pitchFamily="34" charset="0"/>
                <a:cs typeface="Arial" panose="020B0604020202020204" pitchFamily="34" charset="0"/>
              </a:rPr>
              <a:t>.</a:t>
            </a:r>
            <a:endParaRPr lang="en-US" sz="6600" kern="0" dirty="0">
              <a:solidFill>
                <a:schemeClr val="bg1"/>
              </a:solidFill>
            </a:endParaRPr>
          </a:p>
        </p:txBody>
      </p:sp>
    </p:spTree>
    <p:extLst>
      <p:ext uri="{BB962C8B-B14F-4D97-AF65-F5344CB8AC3E}">
        <p14:creationId xmlns:p14="http://schemas.microsoft.com/office/powerpoint/2010/main" val="1705916748"/>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FD08-3724-4637-813C-8AEFD1E4A20F}"/>
              </a:ext>
            </a:extLst>
          </p:cNvPr>
          <p:cNvSpPr>
            <a:spLocks noGrp="1"/>
          </p:cNvSpPr>
          <p:nvPr>
            <p:ph type="title"/>
          </p:nvPr>
        </p:nvSpPr>
        <p:spPr/>
        <p:txBody>
          <a:bodyPr/>
          <a:lstStyle/>
          <a:p>
            <a:r>
              <a:rPr lang="en-US" dirty="0"/>
              <a:t>Applying Treaties in RMS</a:t>
            </a:r>
          </a:p>
        </p:txBody>
      </p:sp>
      <p:sp>
        <p:nvSpPr>
          <p:cNvPr id="3" name="Content Placeholder 2">
            <a:extLst>
              <a:ext uri="{FF2B5EF4-FFF2-40B4-BE49-F238E27FC236}">
                <a16:creationId xmlns:a16="http://schemas.microsoft.com/office/drawing/2014/main" id="{7DA24F08-7366-4563-A3CF-0CE59068A552}"/>
              </a:ext>
            </a:extLst>
          </p:cNvPr>
          <p:cNvSpPr>
            <a:spLocks noGrp="1"/>
          </p:cNvSpPr>
          <p:nvPr>
            <p:ph idx="1"/>
          </p:nvPr>
        </p:nvSpPr>
        <p:spPr>
          <a:xfrm>
            <a:off x="495301" y="1368425"/>
            <a:ext cx="11165417" cy="1408331"/>
          </a:xfrm>
        </p:spPr>
        <p:txBody>
          <a:bodyPr/>
          <a:lstStyle/>
          <a:p>
            <a:r>
              <a:rPr lang="en-US" dirty="0"/>
              <a:t>In almost all cases you will be applying your treaties to your analyses as you submit them to the queue.  When you are going through your normal process of submitting analyses in addition to checking the Portfolio and the DLM profile you will also need to check all Treaties that you want applied for the analysis.</a:t>
            </a:r>
          </a:p>
        </p:txBody>
      </p:sp>
      <p:pic>
        <p:nvPicPr>
          <p:cNvPr id="5" name="Picture 4">
            <a:extLst>
              <a:ext uri="{FF2B5EF4-FFF2-40B4-BE49-F238E27FC236}">
                <a16:creationId xmlns:a16="http://schemas.microsoft.com/office/drawing/2014/main" id="{796A5565-AE3E-4353-9D2D-24B498DE614E}"/>
              </a:ext>
            </a:extLst>
          </p:cNvPr>
          <p:cNvPicPr>
            <a:picLocks noChangeAspect="1"/>
          </p:cNvPicPr>
          <p:nvPr/>
        </p:nvPicPr>
        <p:blipFill>
          <a:blip r:embed="rId2"/>
          <a:stretch>
            <a:fillRect/>
          </a:stretch>
        </p:blipFill>
        <p:spPr>
          <a:xfrm>
            <a:off x="4477809" y="3271182"/>
            <a:ext cx="3200400" cy="1943100"/>
          </a:xfrm>
          <a:prstGeom prst="rect">
            <a:avLst/>
          </a:prstGeom>
        </p:spPr>
      </p:pic>
      <p:sp>
        <p:nvSpPr>
          <p:cNvPr id="6" name="Rectangle 5">
            <a:extLst>
              <a:ext uri="{FF2B5EF4-FFF2-40B4-BE49-F238E27FC236}">
                <a16:creationId xmlns:a16="http://schemas.microsoft.com/office/drawing/2014/main" id="{7F0C5C49-B7A6-4A5B-AFED-BB20C99A0A92}"/>
              </a:ext>
            </a:extLst>
          </p:cNvPr>
          <p:cNvSpPr/>
          <p:nvPr/>
        </p:nvSpPr>
        <p:spPr bwMode="auto">
          <a:xfrm>
            <a:off x="4848836" y="4094701"/>
            <a:ext cx="423645" cy="192074"/>
          </a:xfrm>
          <a:prstGeom prst="rect">
            <a:avLst/>
          </a:prstGeom>
          <a:noFill/>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11D49B21-43C1-4015-B675-16F7BB26D2DA}"/>
              </a:ext>
            </a:extLst>
          </p:cNvPr>
          <p:cNvSpPr/>
          <p:nvPr/>
        </p:nvSpPr>
        <p:spPr bwMode="auto">
          <a:xfrm>
            <a:off x="5020810" y="4981000"/>
            <a:ext cx="423645" cy="192074"/>
          </a:xfrm>
          <a:prstGeom prst="rect">
            <a:avLst/>
          </a:prstGeom>
          <a:noFill/>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8" name="Title 1">
            <a:extLst>
              <a:ext uri="{FF2B5EF4-FFF2-40B4-BE49-F238E27FC236}">
                <a16:creationId xmlns:a16="http://schemas.microsoft.com/office/drawing/2014/main" id="{6B854BF3-C701-491D-9293-3721291BD221}"/>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06</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Tree>
    <p:extLst>
      <p:ext uri="{BB962C8B-B14F-4D97-AF65-F5344CB8AC3E}">
        <p14:creationId xmlns:p14="http://schemas.microsoft.com/office/powerpoint/2010/main" val="1136733772"/>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3179B-FCA4-4731-9977-9CD5C952A703}"/>
              </a:ext>
            </a:extLst>
          </p:cNvPr>
          <p:cNvSpPr>
            <a:spLocks noGrp="1"/>
          </p:cNvSpPr>
          <p:nvPr>
            <p:ph type="title"/>
          </p:nvPr>
        </p:nvSpPr>
        <p:spPr/>
        <p:txBody>
          <a:bodyPr/>
          <a:lstStyle/>
          <a:p>
            <a:r>
              <a:rPr lang="en-US" dirty="0"/>
              <a:t>Applying Treaties In RMS After An Analysis</a:t>
            </a:r>
          </a:p>
        </p:txBody>
      </p:sp>
      <p:sp>
        <p:nvSpPr>
          <p:cNvPr id="3" name="Content Placeholder 2">
            <a:extLst>
              <a:ext uri="{FF2B5EF4-FFF2-40B4-BE49-F238E27FC236}">
                <a16:creationId xmlns:a16="http://schemas.microsoft.com/office/drawing/2014/main" id="{8BA88692-E3F1-437F-9D4C-85F72797E4A1}"/>
              </a:ext>
            </a:extLst>
          </p:cNvPr>
          <p:cNvSpPr>
            <a:spLocks noGrp="1"/>
          </p:cNvSpPr>
          <p:nvPr>
            <p:ph idx="1"/>
          </p:nvPr>
        </p:nvSpPr>
        <p:spPr/>
        <p:txBody>
          <a:bodyPr/>
          <a:lstStyle/>
          <a:p>
            <a:r>
              <a:rPr lang="en-US" dirty="0"/>
              <a:t>For Catastrophe, Corporate and Stop Loss Treaties you also have the ability to model them against already completed analyses.</a:t>
            </a:r>
          </a:p>
          <a:p>
            <a:r>
              <a:rPr lang="en-US" dirty="0"/>
              <a:t>When looking at analysis results you can switch from “Key Losses” to “Treaties” and enter any treaty information that you want to apply.</a:t>
            </a:r>
          </a:p>
          <a:p>
            <a:pPr lvl="1"/>
            <a:r>
              <a:rPr lang="en-US" dirty="0"/>
              <a:t>Similar to how you would create a treaty, you will enter all of the treaty information in (limit, attachment point and percent covered).</a:t>
            </a:r>
          </a:p>
          <a:p>
            <a:pPr lvl="1"/>
            <a:r>
              <a:rPr lang="en-US" dirty="0"/>
              <a:t>When applying treaties this way you can only apply to the whole analysis, so if you need to apply the treaty to a subset, you will need a separate analysis.</a:t>
            </a:r>
          </a:p>
          <a:p>
            <a:pPr lvl="1"/>
            <a:r>
              <a:rPr lang="en-US" dirty="0"/>
              <a:t>This will permanently alter your analysis results (only Post Cat and Post Corporate Cat) so it is a good practice to make a copy of the analysis before applying.</a:t>
            </a:r>
          </a:p>
        </p:txBody>
      </p:sp>
      <p:sp>
        <p:nvSpPr>
          <p:cNvPr id="4" name="Title 1">
            <a:extLst>
              <a:ext uri="{FF2B5EF4-FFF2-40B4-BE49-F238E27FC236}">
                <a16:creationId xmlns:a16="http://schemas.microsoft.com/office/drawing/2014/main" id="{8A3CF30A-E165-4192-8E08-3B2B08D432D6}"/>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06</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pic>
        <p:nvPicPr>
          <p:cNvPr id="6" name="Picture 5">
            <a:extLst>
              <a:ext uri="{FF2B5EF4-FFF2-40B4-BE49-F238E27FC236}">
                <a16:creationId xmlns:a16="http://schemas.microsoft.com/office/drawing/2014/main" id="{00E57202-DF62-4104-B48A-0F55A8ED8909}"/>
              </a:ext>
            </a:extLst>
          </p:cNvPr>
          <p:cNvPicPr>
            <a:picLocks noChangeAspect="1"/>
          </p:cNvPicPr>
          <p:nvPr/>
        </p:nvPicPr>
        <p:blipFill>
          <a:blip r:embed="rId2"/>
          <a:stretch>
            <a:fillRect/>
          </a:stretch>
        </p:blipFill>
        <p:spPr>
          <a:xfrm>
            <a:off x="301096" y="4546642"/>
            <a:ext cx="11734800" cy="1200150"/>
          </a:xfrm>
          <a:prstGeom prst="rect">
            <a:avLst/>
          </a:prstGeom>
        </p:spPr>
      </p:pic>
      <p:pic>
        <p:nvPicPr>
          <p:cNvPr id="8" name="Picture 7">
            <a:extLst>
              <a:ext uri="{FF2B5EF4-FFF2-40B4-BE49-F238E27FC236}">
                <a16:creationId xmlns:a16="http://schemas.microsoft.com/office/drawing/2014/main" id="{CA60D613-E829-4EEF-8CBB-14B1580CA78E}"/>
              </a:ext>
            </a:extLst>
          </p:cNvPr>
          <p:cNvPicPr>
            <a:picLocks noChangeAspect="1"/>
          </p:cNvPicPr>
          <p:nvPr/>
        </p:nvPicPr>
        <p:blipFill>
          <a:blip r:embed="rId3"/>
          <a:stretch>
            <a:fillRect/>
          </a:stretch>
        </p:blipFill>
        <p:spPr>
          <a:xfrm>
            <a:off x="301096" y="5746792"/>
            <a:ext cx="11553825" cy="866775"/>
          </a:xfrm>
          <a:prstGeom prst="rect">
            <a:avLst/>
          </a:prstGeom>
        </p:spPr>
      </p:pic>
      <p:sp>
        <p:nvSpPr>
          <p:cNvPr id="9" name="Rectangle 8">
            <a:extLst>
              <a:ext uri="{FF2B5EF4-FFF2-40B4-BE49-F238E27FC236}">
                <a16:creationId xmlns:a16="http://schemas.microsoft.com/office/drawing/2014/main" id="{8CC7F152-FF6A-4190-9284-AE110BBBBBE7}"/>
              </a:ext>
            </a:extLst>
          </p:cNvPr>
          <p:cNvSpPr/>
          <p:nvPr/>
        </p:nvSpPr>
        <p:spPr bwMode="auto">
          <a:xfrm>
            <a:off x="1870745" y="6266576"/>
            <a:ext cx="704675" cy="270115"/>
          </a:xfrm>
          <a:prstGeom prst="rect">
            <a:avLst/>
          </a:prstGeom>
          <a:noFill/>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0" name="Oval 9">
            <a:extLst>
              <a:ext uri="{FF2B5EF4-FFF2-40B4-BE49-F238E27FC236}">
                <a16:creationId xmlns:a16="http://schemas.microsoft.com/office/drawing/2014/main" id="{DFB3D2C0-27E7-4A2F-8B52-F6D0979FB826}"/>
              </a:ext>
            </a:extLst>
          </p:cNvPr>
          <p:cNvSpPr/>
          <p:nvPr/>
        </p:nvSpPr>
        <p:spPr bwMode="auto">
          <a:xfrm>
            <a:off x="1593909" y="5992601"/>
            <a:ext cx="276836" cy="360336"/>
          </a:xfrm>
          <a:prstGeom prst="ellipse">
            <a:avLst/>
          </a:prstGeom>
          <a:solidFill>
            <a:srgbClr val="F7B04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000" b="0" i="0" u="none" strike="noStrike" cap="none" normalizeH="0" baseline="0" dirty="0">
                <a:ln>
                  <a:noFill/>
                </a:ln>
                <a:solidFill>
                  <a:schemeClr val="tx1"/>
                </a:solidFill>
                <a:effectLst/>
                <a:latin typeface="Arial" charset="0"/>
              </a:rPr>
              <a:t>1</a:t>
            </a:r>
          </a:p>
        </p:txBody>
      </p:sp>
      <p:sp>
        <p:nvSpPr>
          <p:cNvPr id="11" name="Rectangle 10">
            <a:extLst>
              <a:ext uri="{FF2B5EF4-FFF2-40B4-BE49-F238E27FC236}">
                <a16:creationId xmlns:a16="http://schemas.microsoft.com/office/drawing/2014/main" id="{357B4546-9732-48B1-9A0D-C4F91E93A5C3}"/>
              </a:ext>
            </a:extLst>
          </p:cNvPr>
          <p:cNvSpPr/>
          <p:nvPr/>
        </p:nvSpPr>
        <p:spPr bwMode="auto">
          <a:xfrm>
            <a:off x="531282" y="5011659"/>
            <a:ext cx="11323639" cy="382462"/>
          </a:xfrm>
          <a:prstGeom prst="rect">
            <a:avLst/>
          </a:prstGeom>
          <a:noFill/>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2" name="Oval 11">
            <a:extLst>
              <a:ext uri="{FF2B5EF4-FFF2-40B4-BE49-F238E27FC236}">
                <a16:creationId xmlns:a16="http://schemas.microsoft.com/office/drawing/2014/main" id="{B96CED23-5ECF-40FA-A97D-D665DDD9BB0B}"/>
              </a:ext>
            </a:extLst>
          </p:cNvPr>
          <p:cNvSpPr/>
          <p:nvPr/>
        </p:nvSpPr>
        <p:spPr bwMode="auto">
          <a:xfrm>
            <a:off x="236456" y="4780194"/>
            <a:ext cx="276836" cy="360336"/>
          </a:xfrm>
          <a:prstGeom prst="ellipse">
            <a:avLst/>
          </a:prstGeom>
          <a:solidFill>
            <a:srgbClr val="F7B04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000" b="0" i="0" u="none" strike="noStrike" cap="none" normalizeH="0" baseline="0" dirty="0">
                <a:ln>
                  <a:noFill/>
                </a:ln>
                <a:solidFill>
                  <a:schemeClr val="tx1"/>
                </a:solidFill>
                <a:effectLst/>
                <a:latin typeface="Arial" charset="0"/>
              </a:rPr>
              <a:t>2</a:t>
            </a:r>
          </a:p>
        </p:txBody>
      </p:sp>
      <p:sp>
        <p:nvSpPr>
          <p:cNvPr id="13" name="Rectangle 12">
            <a:extLst>
              <a:ext uri="{FF2B5EF4-FFF2-40B4-BE49-F238E27FC236}">
                <a16:creationId xmlns:a16="http://schemas.microsoft.com/office/drawing/2014/main" id="{DDE9C111-04BE-45EB-A2C4-66BEE24A3CEA}"/>
              </a:ext>
            </a:extLst>
          </p:cNvPr>
          <p:cNvSpPr/>
          <p:nvPr/>
        </p:nvSpPr>
        <p:spPr bwMode="auto">
          <a:xfrm>
            <a:off x="10268125" y="5922843"/>
            <a:ext cx="743067" cy="270115"/>
          </a:xfrm>
          <a:prstGeom prst="rect">
            <a:avLst/>
          </a:prstGeom>
          <a:noFill/>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4" name="Oval 13">
            <a:extLst>
              <a:ext uri="{FF2B5EF4-FFF2-40B4-BE49-F238E27FC236}">
                <a16:creationId xmlns:a16="http://schemas.microsoft.com/office/drawing/2014/main" id="{078BF04D-0045-450A-AF7C-48B2D4FF945A}"/>
              </a:ext>
            </a:extLst>
          </p:cNvPr>
          <p:cNvSpPr/>
          <p:nvPr/>
        </p:nvSpPr>
        <p:spPr bwMode="auto">
          <a:xfrm>
            <a:off x="9828490" y="5770054"/>
            <a:ext cx="276836" cy="360336"/>
          </a:xfrm>
          <a:prstGeom prst="ellipse">
            <a:avLst/>
          </a:prstGeom>
          <a:solidFill>
            <a:srgbClr val="F7B04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000" dirty="0"/>
              <a:t>3</a:t>
            </a:r>
            <a:endParaRPr kumimoji="0" lang="en-US" sz="1000" b="0" i="0" u="none" strike="noStrike" cap="none" normalizeH="0" baseline="0" dirty="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8407CAC9-B8FD-4934-B77B-63251E395399}"/>
              </a:ext>
            </a:extLst>
          </p:cNvPr>
          <p:cNvSpPr/>
          <p:nvPr/>
        </p:nvSpPr>
        <p:spPr bwMode="auto">
          <a:xfrm>
            <a:off x="337079" y="6266575"/>
            <a:ext cx="854158" cy="270115"/>
          </a:xfrm>
          <a:prstGeom prst="rect">
            <a:avLst/>
          </a:prstGeom>
          <a:noFill/>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6" name="Oval 15">
            <a:extLst>
              <a:ext uri="{FF2B5EF4-FFF2-40B4-BE49-F238E27FC236}">
                <a16:creationId xmlns:a16="http://schemas.microsoft.com/office/drawing/2014/main" id="{24E05CFD-84EC-4CB5-9E03-B228AC1751A1}"/>
              </a:ext>
            </a:extLst>
          </p:cNvPr>
          <p:cNvSpPr/>
          <p:nvPr/>
        </p:nvSpPr>
        <p:spPr bwMode="auto">
          <a:xfrm>
            <a:off x="70030" y="6034625"/>
            <a:ext cx="276836" cy="360336"/>
          </a:xfrm>
          <a:prstGeom prst="ellipse">
            <a:avLst/>
          </a:prstGeom>
          <a:solidFill>
            <a:srgbClr val="F7B04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000" b="0" i="0" u="none" strike="noStrike" cap="none" normalizeH="0" baseline="0" dirty="0">
                <a:ln>
                  <a:noFill/>
                </a:ln>
                <a:solidFill>
                  <a:schemeClr val="tx1"/>
                </a:solidFill>
                <a:effectLst/>
                <a:latin typeface="Arial" charset="0"/>
              </a:rPr>
              <a:t>4</a:t>
            </a:r>
          </a:p>
        </p:txBody>
      </p:sp>
    </p:spTree>
    <p:extLst>
      <p:ext uri="{BB962C8B-B14F-4D97-AF65-F5344CB8AC3E}">
        <p14:creationId xmlns:p14="http://schemas.microsoft.com/office/powerpoint/2010/main" val="2771887474"/>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40B462-2018-45FC-A825-092D1570CD10}"/>
              </a:ext>
            </a:extLst>
          </p:cNvPr>
          <p:cNvPicPr>
            <a:picLocks noChangeAspect="1"/>
          </p:cNvPicPr>
          <p:nvPr/>
        </p:nvPicPr>
        <p:blipFill rotWithShape="1">
          <a:blip r:embed="rId2"/>
          <a:srcRect l="1875" t="1670" r="1095"/>
          <a:stretch/>
        </p:blipFill>
        <p:spPr>
          <a:xfrm>
            <a:off x="0" y="-1"/>
            <a:ext cx="12192000" cy="6861973"/>
          </a:xfrm>
          <a:prstGeom prst="rect">
            <a:avLst/>
          </a:prstGeom>
        </p:spPr>
      </p:pic>
      <p:sp>
        <p:nvSpPr>
          <p:cNvPr id="22" name="Title 1">
            <a:extLst>
              <a:ext uri="{FF2B5EF4-FFF2-40B4-BE49-F238E27FC236}">
                <a16:creationId xmlns:a16="http://schemas.microsoft.com/office/drawing/2014/main" id="{4159E934-B060-4F12-9C17-0006664F63DC}"/>
              </a:ext>
            </a:extLst>
          </p:cNvPr>
          <p:cNvSpPr txBox="1">
            <a:spLocks/>
          </p:cNvSpPr>
          <p:nvPr/>
        </p:nvSpPr>
        <p:spPr bwMode="auto">
          <a:xfrm>
            <a:off x="4169306" y="4613738"/>
            <a:ext cx="56065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1400" kern="0" dirty="0">
                <a:solidFill>
                  <a:srgbClr val="F7B041"/>
                </a:solidFill>
              </a:rPr>
              <a:t>TIGERRISK PARTNERS</a:t>
            </a:r>
            <a:br>
              <a:rPr lang="en-US" kern="0" dirty="0"/>
            </a:br>
            <a:r>
              <a:rPr lang="en-US" kern="0" dirty="0">
                <a:solidFill>
                  <a:schemeClr val="bg1"/>
                </a:solidFill>
              </a:rPr>
              <a:t>Viewing Results</a:t>
            </a:r>
            <a:endParaRPr lang="en-US" sz="2400" kern="0" dirty="0">
              <a:solidFill>
                <a:schemeClr val="bg1"/>
              </a:solidFill>
            </a:endParaRPr>
          </a:p>
        </p:txBody>
      </p:sp>
      <p:sp>
        <p:nvSpPr>
          <p:cNvPr id="23" name="Title 1">
            <a:extLst>
              <a:ext uri="{FF2B5EF4-FFF2-40B4-BE49-F238E27FC236}">
                <a16:creationId xmlns:a16="http://schemas.microsoft.com/office/drawing/2014/main" id="{E743AF39-B022-4A40-8F80-0311AB25CCC0}"/>
              </a:ext>
            </a:extLst>
          </p:cNvPr>
          <p:cNvSpPr txBox="1">
            <a:spLocks/>
          </p:cNvSpPr>
          <p:nvPr/>
        </p:nvSpPr>
        <p:spPr bwMode="auto">
          <a:xfrm>
            <a:off x="2695529" y="4363622"/>
            <a:ext cx="140077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6600" kern="0" dirty="0">
                <a:solidFill>
                  <a:srgbClr val="F7B041"/>
                </a:solidFill>
                <a:latin typeface="Arial" panose="020B0604020202020204" pitchFamily="34" charset="0"/>
                <a:cs typeface="Arial" panose="020B0604020202020204" pitchFamily="34" charset="0"/>
              </a:rPr>
              <a:t>07</a:t>
            </a:r>
            <a:r>
              <a:rPr lang="en-US" sz="6600" kern="0" dirty="0">
                <a:solidFill>
                  <a:schemeClr val="bg1"/>
                </a:solidFill>
                <a:latin typeface="Arial" panose="020B0604020202020204" pitchFamily="34" charset="0"/>
                <a:cs typeface="Arial" panose="020B0604020202020204" pitchFamily="34" charset="0"/>
              </a:rPr>
              <a:t>.</a:t>
            </a:r>
            <a:endParaRPr lang="en-US" sz="6600" kern="0" dirty="0">
              <a:solidFill>
                <a:schemeClr val="bg1"/>
              </a:solidFill>
            </a:endParaRPr>
          </a:p>
        </p:txBody>
      </p:sp>
    </p:spTree>
    <p:extLst>
      <p:ext uri="{BB962C8B-B14F-4D97-AF65-F5344CB8AC3E}">
        <p14:creationId xmlns:p14="http://schemas.microsoft.com/office/powerpoint/2010/main" val="523916283"/>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F8B47-989D-40D6-ABC4-6C4B413DCF45}"/>
              </a:ext>
            </a:extLst>
          </p:cNvPr>
          <p:cNvSpPr>
            <a:spLocks noGrp="1"/>
          </p:cNvSpPr>
          <p:nvPr>
            <p:ph type="title"/>
          </p:nvPr>
        </p:nvSpPr>
        <p:spPr/>
        <p:txBody>
          <a:bodyPr/>
          <a:lstStyle/>
          <a:p>
            <a:r>
              <a:rPr lang="en-US" dirty="0"/>
              <a:t>Viewing Results</a:t>
            </a:r>
          </a:p>
        </p:txBody>
      </p:sp>
      <p:sp>
        <p:nvSpPr>
          <p:cNvPr id="3" name="Content Placeholder 2">
            <a:extLst>
              <a:ext uri="{FF2B5EF4-FFF2-40B4-BE49-F238E27FC236}">
                <a16:creationId xmlns:a16="http://schemas.microsoft.com/office/drawing/2014/main" id="{98563D18-7C7A-4138-B1C9-CF6B6E3B0E16}"/>
              </a:ext>
            </a:extLst>
          </p:cNvPr>
          <p:cNvSpPr>
            <a:spLocks noGrp="1"/>
          </p:cNvSpPr>
          <p:nvPr>
            <p:ph idx="1"/>
          </p:nvPr>
        </p:nvSpPr>
        <p:spPr/>
        <p:txBody>
          <a:bodyPr/>
          <a:lstStyle/>
          <a:p>
            <a:r>
              <a:rPr lang="en-US" dirty="0"/>
              <a:t>RMS provides several different Financial Perspectives for how to view modeled losses.  Here are some of the ones applicable to Treaty modeling. The corresponding PERSPCODE can be used to view results through SQL as well.</a:t>
            </a:r>
          </a:p>
          <a:p>
            <a:pPr lvl="1"/>
            <a:r>
              <a:rPr lang="en-US" dirty="0"/>
              <a:t>Gross Loss (GR): The Insurer’s loss after policy deductibles, attachment point and limits are applied but before all RI.</a:t>
            </a:r>
          </a:p>
          <a:p>
            <a:pPr lvl="1"/>
            <a:r>
              <a:rPr lang="en-US" dirty="0"/>
              <a:t>Net Loss Pre Cat (RL): Gross Loss net of all Facultative, Surplus Share, Working Excess and Quota Share treaties.</a:t>
            </a:r>
          </a:p>
          <a:p>
            <a:pPr lvl="1"/>
            <a:r>
              <a:rPr lang="en-US" dirty="0"/>
              <a:t>Net Loss Post Cat (RP): Net Loss Pre Cat net of all Catastrophe treaties, but not Corporate or Stop Loss treaties.</a:t>
            </a:r>
          </a:p>
          <a:p>
            <a:pPr lvl="1"/>
            <a:r>
              <a:rPr lang="en-US" dirty="0"/>
              <a:t>Net Loss Post Corporate Cat (RC): The net loss after applying all treaties.</a:t>
            </a:r>
          </a:p>
          <a:p>
            <a:pPr lvl="1"/>
            <a:r>
              <a:rPr lang="en-US" dirty="0"/>
              <a:t>Facultative Reinsurance Loss (FA): The sum of facultative reinsurance losses for the location or policy.</a:t>
            </a:r>
          </a:p>
          <a:p>
            <a:pPr lvl="1"/>
            <a:r>
              <a:rPr lang="en-US" dirty="0"/>
              <a:t>Surplus Share Treaty Loss (SS): The sum of losses to any surplus share treaties that apply.</a:t>
            </a:r>
          </a:p>
          <a:p>
            <a:pPr lvl="1"/>
            <a:r>
              <a:rPr lang="en-US" dirty="0"/>
              <a:t>Quota Share Treaty Loss (QS): The sum of losses to all quota share treaties that apply.</a:t>
            </a:r>
          </a:p>
          <a:p>
            <a:pPr lvl="1"/>
            <a:r>
              <a:rPr lang="en-US" dirty="0"/>
              <a:t>Working Excess Treaty Loss (WX): The sum of losses to all working excess treaties that apply.</a:t>
            </a:r>
          </a:p>
          <a:p>
            <a:pPr lvl="1"/>
            <a:r>
              <a:rPr lang="en-US" dirty="0"/>
              <a:t>Treaty Underwriter View: Losses to each treaty included in the analysis excluding any reinsurer participation. Losses reflect Cedant Gross Loss and Net Loss Pre Cat.</a:t>
            </a:r>
          </a:p>
        </p:txBody>
      </p:sp>
      <p:sp>
        <p:nvSpPr>
          <p:cNvPr id="4" name="Title 1">
            <a:extLst>
              <a:ext uri="{FF2B5EF4-FFF2-40B4-BE49-F238E27FC236}">
                <a16:creationId xmlns:a16="http://schemas.microsoft.com/office/drawing/2014/main" id="{6E13DACC-4488-4043-956D-C14D52563857}"/>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07</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Tree>
    <p:extLst>
      <p:ext uri="{BB962C8B-B14F-4D97-AF65-F5344CB8AC3E}">
        <p14:creationId xmlns:p14="http://schemas.microsoft.com/office/powerpoint/2010/main" val="360950822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40B462-2018-45FC-A825-092D1570CD10}"/>
              </a:ext>
            </a:extLst>
          </p:cNvPr>
          <p:cNvPicPr>
            <a:picLocks noChangeAspect="1"/>
          </p:cNvPicPr>
          <p:nvPr/>
        </p:nvPicPr>
        <p:blipFill rotWithShape="1">
          <a:blip r:embed="rId2"/>
          <a:srcRect l="1875" t="1670" r="1095"/>
          <a:stretch/>
        </p:blipFill>
        <p:spPr>
          <a:xfrm>
            <a:off x="0" y="-1"/>
            <a:ext cx="12192000" cy="6861973"/>
          </a:xfrm>
          <a:prstGeom prst="rect">
            <a:avLst/>
          </a:prstGeom>
        </p:spPr>
      </p:pic>
      <p:sp>
        <p:nvSpPr>
          <p:cNvPr id="22" name="Title 1">
            <a:extLst>
              <a:ext uri="{FF2B5EF4-FFF2-40B4-BE49-F238E27FC236}">
                <a16:creationId xmlns:a16="http://schemas.microsoft.com/office/drawing/2014/main" id="{4159E934-B060-4F12-9C17-0006664F63DC}"/>
              </a:ext>
            </a:extLst>
          </p:cNvPr>
          <p:cNvSpPr txBox="1">
            <a:spLocks/>
          </p:cNvSpPr>
          <p:nvPr/>
        </p:nvSpPr>
        <p:spPr bwMode="auto">
          <a:xfrm>
            <a:off x="4169306" y="4613738"/>
            <a:ext cx="56065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1400" kern="0" dirty="0">
                <a:solidFill>
                  <a:srgbClr val="F7B041"/>
                </a:solidFill>
              </a:rPr>
              <a:t>TIGERRISK PARTNERS</a:t>
            </a:r>
            <a:br>
              <a:rPr lang="en-US" kern="0" dirty="0"/>
            </a:br>
            <a:r>
              <a:rPr lang="en-US" kern="0" dirty="0">
                <a:solidFill>
                  <a:schemeClr val="bg1"/>
                </a:solidFill>
              </a:rPr>
              <a:t>Homework</a:t>
            </a:r>
            <a:endParaRPr lang="en-US" sz="2400" kern="0" dirty="0">
              <a:solidFill>
                <a:srgbClr val="F7B041"/>
              </a:solidFill>
            </a:endParaRPr>
          </a:p>
        </p:txBody>
      </p:sp>
      <p:sp>
        <p:nvSpPr>
          <p:cNvPr id="23" name="Title 1">
            <a:extLst>
              <a:ext uri="{FF2B5EF4-FFF2-40B4-BE49-F238E27FC236}">
                <a16:creationId xmlns:a16="http://schemas.microsoft.com/office/drawing/2014/main" id="{E743AF39-B022-4A40-8F80-0311AB25CCC0}"/>
              </a:ext>
            </a:extLst>
          </p:cNvPr>
          <p:cNvSpPr txBox="1">
            <a:spLocks/>
          </p:cNvSpPr>
          <p:nvPr/>
        </p:nvSpPr>
        <p:spPr bwMode="auto">
          <a:xfrm>
            <a:off x="2695529" y="4363622"/>
            <a:ext cx="140077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6600" kern="0" dirty="0">
                <a:solidFill>
                  <a:srgbClr val="F7B041"/>
                </a:solidFill>
                <a:latin typeface="Arial" panose="020B0604020202020204" pitchFamily="34" charset="0"/>
                <a:cs typeface="Arial" panose="020B0604020202020204" pitchFamily="34" charset="0"/>
              </a:rPr>
              <a:t>08</a:t>
            </a:r>
            <a:r>
              <a:rPr lang="en-US" sz="6600" kern="0" dirty="0">
                <a:solidFill>
                  <a:schemeClr val="bg1"/>
                </a:solidFill>
                <a:latin typeface="Arial" panose="020B0604020202020204" pitchFamily="34" charset="0"/>
                <a:cs typeface="Arial" panose="020B0604020202020204" pitchFamily="34" charset="0"/>
              </a:rPr>
              <a:t>.</a:t>
            </a:r>
            <a:endParaRPr lang="en-US" sz="6600" kern="0" dirty="0">
              <a:solidFill>
                <a:schemeClr val="bg1"/>
              </a:solidFill>
            </a:endParaRPr>
          </a:p>
        </p:txBody>
      </p:sp>
    </p:spTree>
    <p:extLst>
      <p:ext uri="{BB962C8B-B14F-4D97-AF65-F5344CB8AC3E}">
        <p14:creationId xmlns:p14="http://schemas.microsoft.com/office/powerpoint/2010/main" val="1036396885"/>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4355FE-4EE1-4E63-866C-7BA194853DB9}"/>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08</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
        <p:nvSpPr>
          <p:cNvPr id="4" name="Title 3">
            <a:extLst>
              <a:ext uri="{FF2B5EF4-FFF2-40B4-BE49-F238E27FC236}">
                <a16:creationId xmlns:a16="http://schemas.microsoft.com/office/drawing/2014/main" id="{B03B704C-2B80-4B37-B6C2-D79EFF970C3F}"/>
              </a:ext>
            </a:extLst>
          </p:cNvPr>
          <p:cNvSpPr>
            <a:spLocks noGrp="1"/>
          </p:cNvSpPr>
          <p:nvPr>
            <p:ph type="title"/>
          </p:nvPr>
        </p:nvSpPr>
        <p:spPr/>
        <p:txBody>
          <a:bodyPr/>
          <a:lstStyle/>
          <a:p>
            <a:r>
              <a:rPr lang="en-US" dirty="0"/>
              <a:t>Homework</a:t>
            </a:r>
          </a:p>
        </p:txBody>
      </p:sp>
      <p:sp>
        <p:nvSpPr>
          <p:cNvPr id="5" name="Content Placeholder 4">
            <a:extLst>
              <a:ext uri="{FF2B5EF4-FFF2-40B4-BE49-F238E27FC236}">
                <a16:creationId xmlns:a16="http://schemas.microsoft.com/office/drawing/2014/main" id="{C7EFED7A-8703-47DA-8BAE-4073B1FE980B}"/>
              </a:ext>
            </a:extLst>
          </p:cNvPr>
          <p:cNvSpPr>
            <a:spLocks noGrp="1"/>
          </p:cNvSpPr>
          <p:nvPr>
            <p:ph idx="1"/>
          </p:nvPr>
        </p:nvSpPr>
        <p:spPr/>
        <p:txBody>
          <a:bodyPr/>
          <a:lstStyle/>
          <a:p>
            <a:r>
              <a:rPr lang="en-US" dirty="0"/>
              <a:t>Apply the following reinsurance terms to your analyses</a:t>
            </a:r>
          </a:p>
          <a:p>
            <a:pPr lvl="1"/>
            <a:r>
              <a:rPr lang="en-US" dirty="0"/>
              <a:t>10% Quota Share</a:t>
            </a:r>
          </a:p>
          <a:p>
            <a:pPr lvl="1"/>
            <a:r>
              <a:rPr lang="en-US" dirty="0"/>
              <a:t>Working Excess treaty with the following terms</a:t>
            </a:r>
          </a:p>
          <a:p>
            <a:pPr lvl="2"/>
            <a:r>
              <a:rPr lang="en-US" dirty="0"/>
              <a:t>$1M </a:t>
            </a:r>
            <a:r>
              <a:rPr lang="en-US" dirty="0" err="1"/>
              <a:t>xs</a:t>
            </a:r>
            <a:r>
              <a:rPr lang="en-US" dirty="0"/>
              <a:t> $1M</a:t>
            </a:r>
          </a:p>
          <a:p>
            <a:pPr lvl="2"/>
            <a:r>
              <a:rPr lang="en-US" dirty="0"/>
              <a:t>$3M Occurrence Limit</a:t>
            </a:r>
          </a:p>
          <a:p>
            <a:pPr lvl="2"/>
            <a:r>
              <a:rPr lang="en-US" dirty="0"/>
              <a:t>Attaches at Policy Level</a:t>
            </a:r>
          </a:p>
          <a:p>
            <a:pPr lvl="1"/>
            <a:r>
              <a:rPr lang="en-US" dirty="0"/>
              <a:t>Catastrophe Reinsurance Layer</a:t>
            </a:r>
          </a:p>
          <a:p>
            <a:pPr lvl="2"/>
            <a:r>
              <a:rPr lang="en-US" dirty="0"/>
              <a:t>$10M </a:t>
            </a:r>
            <a:r>
              <a:rPr lang="en-US" dirty="0" err="1"/>
              <a:t>xs</a:t>
            </a:r>
            <a:r>
              <a:rPr lang="en-US" dirty="0"/>
              <a:t> $10M </a:t>
            </a:r>
          </a:p>
          <a:p>
            <a:pPr lvl="2"/>
            <a:r>
              <a:rPr lang="en-US" dirty="0"/>
              <a:t>90% placed </a:t>
            </a:r>
          </a:p>
          <a:p>
            <a:pPr lvl="2"/>
            <a:r>
              <a:rPr lang="en-US" dirty="0"/>
              <a:t>One Reinstatement</a:t>
            </a:r>
          </a:p>
          <a:p>
            <a:pPr lvl="1"/>
            <a:endParaRPr lang="en-US" dirty="0"/>
          </a:p>
          <a:p>
            <a:pPr lvl="1"/>
            <a:endParaRPr lang="en-US" dirty="0"/>
          </a:p>
        </p:txBody>
      </p:sp>
    </p:spTree>
    <p:extLst>
      <p:ext uri="{BB962C8B-B14F-4D97-AF65-F5344CB8AC3E}">
        <p14:creationId xmlns:p14="http://schemas.microsoft.com/office/powerpoint/2010/main" val="677532543"/>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828282"/>
        </a:solidFill>
        <a:effectLst/>
      </p:bgPr>
    </p:bg>
    <p:spTree>
      <p:nvGrpSpPr>
        <p:cNvPr id="1" name=""/>
        <p:cNvGrpSpPr/>
        <p:nvPr/>
      </p:nvGrpSpPr>
      <p:grpSpPr>
        <a:xfrm>
          <a:off x="0" y="0"/>
          <a:ext cx="0" cy="0"/>
          <a:chOff x="0" y="0"/>
          <a:chExt cx="0" cy="0"/>
        </a:xfrm>
      </p:grpSpPr>
      <p:pic>
        <p:nvPicPr>
          <p:cNvPr id="117" name="Picture 116">
            <a:extLst>
              <a:ext uri="{FF2B5EF4-FFF2-40B4-BE49-F238E27FC236}">
                <a16:creationId xmlns:a16="http://schemas.microsoft.com/office/drawing/2014/main" id="{40138165-5579-4269-B9D8-A735934057DE}"/>
              </a:ext>
            </a:extLst>
          </p:cNvPr>
          <p:cNvPicPr>
            <a:picLocks noChangeAspect="1"/>
          </p:cNvPicPr>
          <p:nvPr/>
        </p:nvPicPr>
        <p:blipFill>
          <a:blip r:embed="rId2"/>
          <a:stretch>
            <a:fillRect/>
          </a:stretch>
        </p:blipFill>
        <p:spPr>
          <a:xfrm>
            <a:off x="2960" y="0"/>
            <a:ext cx="12186080" cy="6858000"/>
          </a:xfrm>
          <a:prstGeom prst="rect">
            <a:avLst/>
          </a:prstGeom>
        </p:spPr>
      </p:pic>
    </p:spTree>
    <p:extLst>
      <p:ext uri="{BB962C8B-B14F-4D97-AF65-F5344CB8AC3E}">
        <p14:creationId xmlns:p14="http://schemas.microsoft.com/office/powerpoint/2010/main" val="3184529581"/>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325A09-C9E7-4B21-905B-DFAF941660A1}"/>
              </a:ext>
            </a:extLst>
          </p:cNvPr>
          <p:cNvPicPr>
            <a:picLocks noChangeAspect="1"/>
          </p:cNvPicPr>
          <p:nvPr/>
        </p:nvPicPr>
        <p:blipFill rotWithShape="1">
          <a:blip r:embed="rId2"/>
          <a:srcRect l="1875" t="1670" r="1095"/>
          <a:stretch/>
        </p:blipFill>
        <p:spPr>
          <a:xfrm>
            <a:off x="0" y="-1"/>
            <a:ext cx="12192000" cy="6861973"/>
          </a:xfrm>
          <a:prstGeom prst="rect">
            <a:avLst/>
          </a:prstGeom>
        </p:spPr>
      </p:pic>
      <p:sp>
        <p:nvSpPr>
          <p:cNvPr id="22" name="Title 1">
            <a:extLst>
              <a:ext uri="{FF2B5EF4-FFF2-40B4-BE49-F238E27FC236}">
                <a16:creationId xmlns:a16="http://schemas.microsoft.com/office/drawing/2014/main" id="{4159E934-B060-4F12-9C17-0006664F63DC}"/>
              </a:ext>
            </a:extLst>
          </p:cNvPr>
          <p:cNvSpPr txBox="1">
            <a:spLocks/>
          </p:cNvSpPr>
          <p:nvPr/>
        </p:nvSpPr>
        <p:spPr bwMode="auto">
          <a:xfrm>
            <a:off x="4635892" y="4613738"/>
            <a:ext cx="464799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1400" kern="0" dirty="0">
                <a:solidFill>
                  <a:srgbClr val="F7B041"/>
                </a:solidFill>
              </a:rPr>
              <a:t>TIGERRISK PARTNERS</a:t>
            </a:r>
            <a:br>
              <a:rPr lang="en-US" kern="0" dirty="0"/>
            </a:br>
            <a:r>
              <a:rPr lang="en-US" kern="0" dirty="0">
                <a:solidFill>
                  <a:schemeClr val="bg1"/>
                </a:solidFill>
              </a:rPr>
              <a:t>Creating a Reinsurance Treaty</a:t>
            </a:r>
            <a:endParaRPr lang="en-US" sz="2400" kern="0" dirty="0">
              <a:solidFill>
                <a:srgbClr val="F7B041"/>
              </a:solidFill>
            </a:endParaRPr>
          </a:p>
        </p:txBody>
      </p:sp>
      <p:sp>
        <p:nvSpPr>
          <p:cNvPr id="23" name="Title 1">
            <a:extLst>
              <a:ext uri="{FF2B5EF4-FFF2-40B4-BE49-F238E27FC236}">
                <a16:creationId xmlns:a16="http://schemas.microsoft.com/office/drawing/2014/main" id="{E743AF39-B022-4A40-8F80-0311AB25CCC0}"/>
              </a:ext>
            </a:extLst>
          </p:cNvPr>
          <p:cNvSpPr txBox="1">
            <a:spLocks/>
          </p:cNvSpPr>
          <p:nvPr/>
        </p:nvSpPr>
        <p:spPr bwMode="auto">
          <a:xfrm>
            <a:off x="3162114" y="4363622"/>
            <a:ext cx="140077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6600" kern="0" dirty="0">
                <a:solidFill>
                  <a:srgbClr val="F7B041"/>
                </a:solidFill>
                <a:latin typeface="Arial" panose="020B0604020202020204" pitchFamily="34" charset="0"/>
                <a:cs typeface="Arial" panose="020B0604020202020204" pitchFamily="34" charset="0"/>
              </a:rPr>
              <a:t>00</a:t>
            </a:r>
            <a:r>
              <a:rPr lang="en-US" sz="6600" kern="0" dirty="0">
                <a:solidFill>
                  <a:schemeClr val="bg1"/>
                </a:solidFill>
                <a:latin typeface="Arial" panose="020B0604020202020204" pitchFamily="34" charset="0"/>
                <a:cs typeface="Arial" panose="020B0604020202020204" pitchFamily="34" charset="0"/>
              </a:rPr>
              <a:t>.</a:t>
            </a:r>
            <a:endParaRPr lang="en-US" sz="6600" kern="0" dirty="0">
              <a:solidFill>
                <a:schemeClr val="bg1"/>
              </a:solidFill>
            </a:endParaRPr>
          </a:p>
        </p:txBody>
      </p:sp>
    </p:spTree>
    <p:extLst>
      <p:ext uri="{BB962C8B-B14F-4D97-AF65-F5344CB8AC3E}">
        <p14:creationId xmlns:p14="http://schemas.microsoft.com/office/powerpoint/2010/main" val="42509240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3473F7B-05C0-4C4B-A84C-DC2C99EE1CCD}"/>
              </a:ext>
            </a:extLst>
          </p:cNvPr>
          <p:cNvPicPr>
            <a:picLocks noChangeAspect="1"/>
          </p:cNvPicPr>
          <p:nvPr/>
        </p:nvPicPr>
        <p:blipFill>
          <a:blip r:embed="rId2"/>
          <a:stretch>
            <a:fillRect/>
          </a:stretch>
        </p:blipFill>
        <p:spPr>
          <a:xfrm>
            <a:off x="6102404" y="3019233"/>
            <a:ext cx="3400291" cy="3013894"/>
          </a:xfrm>
          <a:prstGeom prst="rect">
            <a:avLst/>
          </a:prstGeom>
        </p:spPr>
      </p:pic>
      <p:pic>
        <p:nvPicPr>
          <p:cNvPr id="7" name="Picture 6">
            <a:extLst>
              <a:ext uri="{FF2B5EF4-FFF2-40B4-BE49-F238E27FC236}">
                <a16:creationId xmlns:a16="http://schemas.microsoft.com/office/drawing/2014/main" id="{640CFF69-71B5-4A7C-A8FC-D19B2B8D00BC}"/>
              </a:ext>
            </a:extLst>
          </p:cNvPr>
          <p:cNvPicPr>
            <a:picLocks noChangeAspect="1"/>
          </p:cNvPicPr>
          <p:nvPr/>
        </p:nvPicPr>
        <p:blipFill>
          <a:blip r:embed="rId3"/>
          <a:stretch>
            <a:fillRect/>
          </a:stretch>
        </p:blipFill>
        <p:spPr>
          <a:xfrm>
            <a:off x="6064691" y="771120"/>
            <a:ext cx="4973963" cy="1956969"/>
          </a:xfrm>
          <a:prstGeom prst="rect">
            <a:avLst/>
          </a:prstGeom>
        </p:spPr>
      </p:pic>
      <p:sp>
        <p:nvSpPr>
          <p:cNvPr id="67" name="Title 1">
            <a:extLst>
              <a:ext uri="{FF2B5EF4-FFF2-40B4-BE49-F238E27FC236}">
                <a16:creationId xmlns:a16="http://schemas.microsoft.com/office/drawing/2014/main" id="{2E4355FE-4EE1-4E63-866C-7BA194853DB9}"/>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00</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
        <p:nvSpPr>
          <p:cNvPr id="4" name="Title 3">
            <a:extLst>
              <a:ext uri="{FF2B5EF4-FFF2-40B4-BE49-F238E27FC236}">
                <a16:creationId xmlns:a16="http://schemas.microsoft.com/office/drawing/2014/main" id="{B03B704C-2B80-4B37-B6C2-D79EFF970C3F}"/>
              </a:ext>
            </a:extLst>
          </p:cNvPr>
          <p:cNvSpPr>
            <a:spLocks noGrp="1"/>
          </p:cNvSpPr>
          <p:nvPr>
            <p:ph type="title"/>
          </p:nvPr>
        </p:nvSpPr>
        <p:spPr/>
        <p:txBody>
          <a:bodyPr/>
          <a:lstStyle/>
          <a:p>
            <a:r>
              <a:rPr lang="en-US" dirty="0"/>
              <a:t>Creating a Reinsurance Treaty</a:t>
            </a:r>
          </a:p>
        </p:txBody>
      </p:sp>
      <p:sp>
        <p:nvSpPr>
          <p:cNvPr id="5" name="Content Placeholder 4">
            <a:extLst>
              <a:ext uri="{FF2B5EF4-FFF2-40B4-BE49-F238E27FC236}">
                <a16:creationId xmlns:a16="http://schemas.microsoft.com/office/drawing/2014/main" id="{C7EFED7A-8703-47DA-8BAE-4073B1FE980B}"/>
              </a:ext>
            </a:extLst>
          </p:cNvPr>
          <p:cNvSpPr>
            <a:spLocks noGrp="1"/>
          </p:cNvSpPr>
          <p:nvPr>
            <p:ph idx="1"/>
          </p:nvPr>
        </p:nvSpPr>
        <p:spPr>
          <a:xfrm>
            <a:off x="495302" y="1368425"/>
            <a:ext cx="4942654" cy="4256088"/>
          </a:xfrm>
        </p:spPr>
        <p:txBody>
          <a:bodyPr/>
          <a:lstStyle/>
          <a:p>
            <a:r>
              <a:rPr lang="en-US" dirty="0"/>
              <a:t>In your EDM, navigate to the Treaties section.</a:t>
            </a:r>
          </a:p>
          <a:p>
            <a:r>
              <a:rPr lang="en-US" dirty="0"/>
              <a:t>Create a new Treaty</a:t>
            </a:r>
          </a:p>
          <a:p>
            <a:pPr lvl="1"/>
            <a:r>
              <a:rPr lang="en-US" dirty="0"/>
              <a:t>To do this, right click on Treaties -&gt; Create/Edit.</a:t>
            </a:r>
          </a:p>
          <a:p>
            <a:pPr lvl="2"/>
            <a:r>
              <a:rPr lang="en-US" dirty="0"/>
              <a:t>Name it something easily recognizable so you can differentiate if needed</a:t>
            </a:r>
          </a:p>
        </p:txBody>
      </p:sp>
      <p:sp>
        <p:nvSpPr>
          <p:cNvPr id="6" name="Rectangle 5">
            <a:extLst>
              <a:ext uri="{FF2B5EF4-FFF2-40B4-BE49-F238E27FC236}">
                <a16:creationId xmlns:a16="http://schemas.microsoft.com/office/drawing/2014/main" id="{77D0D6C1-20E0-4326-90C7-52A3C2FF394E}"/>
              </a:ext>
            </a:extLst>
          </p:cNvPr>
          <p:cNvSpPr/>
          <p:nvPr/>
        </p:nvSpPr>
        <p:spPr bwMode="auto">
          <a:xfrm>
            <a:off x="6798609" y="2438750"/>
            <a:ext cx="1289323" cy="289339"/>
          </a:xfrm>
          <a:prstGeom prst="rect">
            <a:avLst/>
          </a:prstGeom>
          <a:noFill/>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0F42B8F6-D0D9-485F-A340-E79DB03124F7}"/>
              </a:ext>
            </a:extLst>
          </p:cNvPr>
          <p:cNvSpPr/>
          <p:nvPr/>
        </p:nvSpPr>
        <p:spPr bwMode="auto">
          <a:xfrm>
            <a:off x="7209097" y="5566096"/>
            <a:ext cx="2037934" cy="371065"/>
          </a:xfrm>
          <a:prstGeom prst="rect">
            <a:avLst/>
          </a:prstGeom>
          <a:noFill/>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42159196-79A8-404C-8CAE-B4C93338FFCE}"/>
              </a:ext>
            </a:extLst>
          </p:cNvPr>
          <p:cNvPicPr>
            <a:picLocks noChangeAspect="1"/>
          </p:cNvPicPr>
          <p:nvPr/>
        </p:nvPicPr>
        <p:blipFill>
          <a:blip r:embed="rId4"/>
          <a:stretch>
            <a:fillRect/>
          </a:stretch>
        </p:blipFill>
        <p:spPr>
          <a:xfrm>
            <a:off x="860885" y="3586948"/>
            <a:ext cx="4211488" cy="2926080"/>
          </a:xfrm>
          <a:prstGeom prst="rect">
            <a:avLst/>
          </a:prstGeom>
        </p:spPr>
      </p:pic>
      <p:sp>
        <p:nvSpPr>
          <p:cNvPr id="15" name="Oval 14">
            <a:extLst>
              <a:ext uri="{FF2B5EF4-FFF2-40B4-BE49-F238E27FC236}">
                <a16:creationId xmlns:a16="http://schemas.microsoft.com/office/drawing/2014/main" id="{401E1A25-8E3C-4810-ABAD-13A73E03F3A4}"/>
              </a:ext>
            </a:extLst>
          </p:cNvPr>
          <p:cNvSpPr/>
          <p:nvPr/>
        </p:nvSpPr>
        <p:spPr bwMode="auto">
          <a:xfrm>
            <a:off x="6498063" y="2243574"/>
            <a:ext cx="276836" cy="339845"/>
          </a:xfrm>
          <a:prstGeom prst="ellipse">
            <a:avLst/>
          </a:prstGeom>
          <a:solidFill>
            <a:srgbClr val="F7B04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000" b="0" i="0" u="none" strike="noStrike" cap="none" normalizeH="0" baseline="0" dirty="0">
                <a:ln>
                  <a:noFill/>
                </a:ln>
                <a:solidFill>
                  <a:schemeClr val="tx1"/>
                </a:solidFill>
                <a:effectLst/>
                <a:latin typeface="Arial" charset="0"/>
              </a:rPr>
              <a:t>1</a:t>
            </a:r>
          </a:p>
        </p:txBody>
      </p:sp>
      <p:sp>
        <p:nvSpPr>
          <p:cNvPr id="16" name="Oval 15">
            <a:extLst>
              <a:ext uri="{FF2B5EF4-FFF2-40B4-BE49-F238E27FC236}">
                <a16:creationId xmlns:a16="http://schemas.microsoft.com/office/drawing/2014/main" id="{BB411C67-DB1E-4605-B13C-141A0215EAB6}"/>
              </a:ext>
            </a:extLst>
          </p:cNvPr>
          <p:cNvSpPr/>
          <p:nvPr/>
        </p:nvSpPr>
        <p:spPr bwMode="auto">
          <a:xfrm>
            <a:off x="6898236" y="5284668"/>
            <a:ext cx="276836" cy="339845"/>
          </a:xfrm>
          <a:prstGeom prst="ellipse">
            <a:avLst/>
          </a:prstGeom>
          <a:solidFill>
            <a:srgbClr val="F7B04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000" dirty="0"/>
              <a:t>2</a:t>
            </a:r>
            <a:endParaRPr kumimoji="0" lang="en-US" sz="1000" b="0" i="0" u="none" strike="noStrike" cap="none" normalizeH="0" baseline="0" dirty="0">
              <a:ln>
                <a:noFill/>
              </a:ln>
              <a:solidFill>
                <a:schemeClr val="tx1"/>
              </a:solidFill>
              <a:effectLst/>
              <a:latin typeface="Arial" charset="0"/>
            </a:endParaRPr>
          </a:p>
        </p:txBody>
      </p:sp>
      <p:sp>
        <p:nvSpPr>
          <p:cNvPr id="17" name="Oval 16">
            <a:extLst>
              <a:ext uri="{FF2B5EF4-FFF2-40B4-BE49-F238E27FC236}">
                <a16:creationId xmlns:a16="http://schemas.microsoft.com/office/drawing/2014/main" id="{3F91E159-D7A0-48B8-AF1B-A6C44CCC6AE2}"/>
              </a:ext>
            </a:extLst>
          </p:cNvPr>
          <p:cNvSpPr/>
          <p:nvPr/>
        </p:nvSpPr>
        <p:spPr bwMode="auto">
          <a:xfrm>
            <a:off x="722467" y="3588615"/>
            <a:ext cx="276836" cy="339845"/>
          </a:xfrm>
          <a:prstGeom prst="ellipse">
            <a:avLst/>
          </a:prstGeom>
          <a:solidFill>
            <a:srgbClr val="F7B04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000" b="0" i="0" u="none" strike="noStrike" cap="none" normalizeH="0" baseline="0" dirty="0">
                <a:ln>
                  <a:noFill/>
                </a:ln>
                <a:solidFill>
                  <a:schemeClr val="tx1"/>
                </a:solidFill>
                <a:effectLst/>
                <a:latin typeface="Arial" charset="0"/>
              </a:rPr>
              <a:t>3</a:t>
            </a:r>
          </a:p>
        </p:txBody>
      </p:sp>
      <p:sp>
        <p:nvSpPr>
          <p:cNvPr id="18" name="Rectangle 17">
            <a:extLst>
              <a:ext uri="{FF2B5EF4-FFF2-40B4-BE49-F238E27FC236}">
                <a16:creationId xmlns:a16="http://schemas.microsoft.com/office/drawing/2014/main" id="{50BA423C-7D62-4621-953C-12EE918047B6}"/>
              </a:ext>
            </a:extLst>
          </p:cNvPr>
          <p:cNvSpPr/>
          <p:nvPr/>
        </p:nvSpPr>
        <p:spPr bwMode="auto">
          <a:xfrm>
            <a:off x="1226468" y="3783790"/>
            <a:ext cx="1223117" cy="339845"/>
          </a:xfrm>
          <a:prstGeom prst="rect">
            <a:avLst/>
          </a:prstGeom>
          <a:noFill/>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5429648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83AE-2E06-457A-A9AF-F1649C91C570}"/>
              </a:ext>
            </a:extLst>
          </p:cNvPr>
          <p:cNvSpPr>
            <a:spLocks noGrp="1"/>
          </p:cNvSpPr>
          <p:nvPr>
            <p:ph type="title"/>
          </p:nvPr>
        </p:nvSpPr>
        <p:spPr/>
        <p:txBody>
          <a:bodyPr/>
          <a:lstStyle/>
          <a:p>
            <a:r>
              <a:rPr lang="en-US" dirty="0"/>
              <a:t>Creating a Reinsurance Treaty (continued)</a:t>
            </a:r>
          </a:p>
        </p:txBody>
      </p:sp>
      <p:sp>
        <p:nvSpPr>
          <p:cNvPr id="3" name="Content Placeholder 2">
            <a:extLst>
              <a:ext uri="{FF2B5EF4-FFF2-40B4-BE49-F238E27FC236}">
                <a16:creationId xmlns:a16="http://schemas.microsoft.com/office/drawing/2014/main" id="{345B5DE0-82AD-46D7-AB6A-4CBF258265F6}"/>
              </a:ext>
            </a:extLst>
          </p:cNvPr>
          <p:cNvSpPr>
            <a:spLocks noGrp="1"/>
          </p:cNvSpPr>
          <p:nvPr>
            <p:ph idx="1"/>
          </p:nvPr>
        </p:nvSpPr>
        <p:spPr/>
        <p:txBody>
          <a:bodyPr/>
          <a:lstStyle/>
          <a:p>
            <a:r>
              <a:rPr lang="en-US" dirty="0"/>
              <a:t>The following fields are available in the Treaties creation window.  And they will apply to some or all the treaty types.</a:t>
            </a:r>
          </a:p>
          <a:p>
            <a:pPr lvl="1"/>
            <a:r>
              <a:rPr lang="en-US" dirty="0"/>
              <a:t>Number:  This is a unique identifier for the treaty.  Use something that easily describes the layer.</a:t>
            </a:r>
          </a:p>
          <a:p>
            <a:pPr lvl="1"/>
            <a:r>
              <a:rPr lang="en-US" dirty="0"/>
              <a:t>Name: The name of the treaty.  Can be the same as the number.</a:t>
            </a:r>
          </a:p>
          <a:p>
            <a:pPr lvl="1"/>
            <a:r>
              <a:rPr lang="en-US" dirty="0"/>
              <a:t>Type</a:t>
            </a:r>
          </a:p>
          <a:p>
            <a:pPr lvl="2"/>
            <a:r>
              <a:rPr lang="en-US" dirty="0"/>
              <a:t>Catastrophe – RMS views these as treaties that apply to a single line of business or subdivision.</a:t>
            </a:r>
          </a:p>
          <a:p>
            <a:pPr lvl="2"/>
            <a:r>
              <a:rPr lang="en-US" dirty="0"/>
              <a:t>Corporate – RMS views these as treaties that apply to an enterprise that comprise multiple business units. These apply to the loss net of all Catastrophe treaties.</a:t>
            </a:r>
          </a:p>
          <a:p>
            <a:pPr lvl="2"/>
            <a:r>
              <a:rPr lang="en-US" dirty="0"/>
              <a:t>Stop Loss – These are to protect a company in the case of multiple losses.  The attachment points and limits are on an aggregate basis.  These apply to losses net of all Catastrophe and Corporate treaties.</a:t>
            </a:r>
          </a:p>
          <a:p>
            <a:pPr lvl="2"/>
            <a:r>
              <a:rPr lang="en-US" dirty="0"/>
              <a:t>Quota Share – RMS views these as treaties that apply uniformly across Locations/Policies/Accounts that have a proportional share of loss.  (but seems to be functionally equivalent to Working Excess)</a:t>
            </a:r>
          </a:p>
          <a:p>
            <a:pPr lvl="2"/>
            <a:r>
              <a:rPr lang="en-US" dirty="0"/>
              <a:t>Working Excess – these are treaties that apply uniformly across Locations/Policies/Accounts that have excess loss on a per risk basis.</a:t>
            </a:r>
          </a:p>
          <a:p>
            <a:pPr lvl="2"/>
            <a:r>
              <a:rPr lang="en-US" dirty="0"/>
              <a:t>Surplus Share – these are treaties that have custom terms specific to each Location/Policy for which they apply.  In order to use Surplus Share treaties in RMS you will need to import Reinsurance terms with the exposure on import with SS information. Then in the UI you will need to create the per event SS terms.  </a:t>
            </a:r>
            <a:r>
              <a:rPr lang="en-US" b="1" dirty="0"/>
              <a:t>Note that the SS name in the Treaty creation must match the REINSID used on import.</a:t>
            </a:r>
          </a:p>
        </p:txBody>
      </p:sp>
      <p:sp>
        <p:nvSpPr>
          <p:cNvPr id="4" name="Title 1">
            <a:extLst>
              <a:ext uri="{FF2B5EF4-FFF2-40B4-BE49-F238E27FC236}">
                <a16:creationId xmlns:a16="http://schemas.microsoft.com/office/drawing/2014/main" id="{015ACEE5-17ED-4406-97AB-CAE9885D49C6}"/>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00</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Tree>
    <p:extLst>
      <p:ext uri="{BB962C8B-B14F-4D97-AF65-F5344CB8AC3E}">
        <p14:creationId xmlns:p14="http://schemas.microsoft.com/office/powerpoint/2010/main" val="4113242284"/>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83AE-2E06-457A-A9AF-F1649C91C570}"/>
              </a:ext>
            </a:extLst>
          </p:cNvPr>
          <p:cNvSpPr>
            <a:spLocks noGrp="1"/>
          </p:cNvSpPr>
          <p:nvPr>
            <p:ph type="title"/>
          </p:nvPr>
        </p:nvSpPr>
        <p:spPr/>
        <p:txBody>
          <a:bodyPr/>
          <a:lstStyle/>
          <a:p>
            <a:r>
              <a:rPr lang="en-US" dirty="0"/>
              <a:t>Creating a Reinsurance Treaty (continued)</a:t>
            </a:r>
          </a:p>
        </p:txBody>
      </p:sp>
      <p:sp>
        <p:nvSpPr>
          <p:cNvPr id="3" name="Content Placeholder 2">
            <a:extLst>
              <a:ext uri="{FF2B5EF4-FFF2-40B4-BE49-F238E27FC236}">
                <a16:creationId xmlns:a16="http://schemas.microsoft.com/office/drawing/2014/main" id="{345B5DE0-82AD-46D7-AB6A-4CBF258265F6}"/>
              </a:ext>
            </a:extLst>
          </p:cNvPr>
          <p:cNvSpPr>
            <a:spLocks noGrp="1"/>
          </p:cNvSpPr>
          <p:nvPr>
            <p:ph idx="1"/>
          </p:nvPr>
        </p:nvSpPr>
        <p:spPr/>
        <p:txBody>
          <a:bodyPr/>
          <a:lstStyle/>
          <a:p>
            <a:r>
              <a:rPr lang="en-US" dirty="0"/>
              <a:t>The following fields are available in the Treaties creation window.  And they will apply to some or all the treaty types.</a:t>
            </a:r>
          </a:p>
          <a:p>
            <a:pPr lvl="1"/>
            <a:r>
              <a:rPr lang="en-US" dirty="0"/>
              <a:t>Per Risk Limit – Used only for Quota Share or Working Excess Treaties.  This is used to limit the amount of loss that can come from a single Location/Policy/Account.  If there is no per risk limit (unlimited), enter 0.</a:t>
            </a:r>
          </a:p>
          <a:p>
            <a:pPr lvl="1"/>
            <a:r>
              <a:rPr lang="en-US" dirty="0"/>
              <a:t>Occ. Limit – Defines the maximum loss payable under the treaty due to any one event.</a:t>
            </a:r>
          </a:p>
          <a:p>
            <a:pPr lvl="1"/>
            <a:r>
              <a:rPr lang="en-US" dirty="0"/>
              <a:t>Att. Point – This is where the treaty takes effect.</a:t>
            </a:r>
          </a:p>
          <a:p>
            <a:pPr lvl="1"/>
            <a:r>
              <a:rPr lang="en-US" dirty="0"/>
              <a:t>Lines of Business – These are the LOBs that the treaty will apply to.  For Catastrophe, Corp. Cat and Stop Loss this will always be all LOBs.  For Surplus Share, Quota Share and Working Excess you can select the LOBs that should apply.</a:t>
            </a:r>
          </a:p>
          <a:p>
            <a:pPr lvl="1"/>
            <a:r>
              <a:rPr lang="en-US" dirty="0"/>
              <a:t>Cedant – The cedant ID for the cedant to whom you want to assign the treaty.  </a:t>
            </a:r>
            <a:r>
              <a:rPr lang="en-US" b="1" dirty="0"/>
              <a:t>This must match a Cedant ID in the EDM.</a:t>
            </a:r>
          </a:p>
          <a:p>
            <a:pPr lvl="1"/>
            <a:r>
              <a:rPr lang="en-US" dirty="0"/>
              <a:t>% Covered – Defines the percentage of loss greater than the Attachment Point covered by the treaty.</a:t>
            </a:r>
          </a:p>
          <a:p>
            <a:pPr lvl="1"/>
            <a:r>
              <a:rPr lang="en-US" dirty="0"/>
              <a:t>% Placed – Defines the total percentage of the treaty’s coverage that has been accepted by participating reinsurers.</a:t>
            </a:r>
          </a:p>
          <a:p>
            <a:pPr lvl="1"/>
            <a:r>
              <a:rPr lang="en-US" dirty="0"/>
              <a:t>% Share – Defines the percentage of the placed treaty coverage that is assigned to the reinsurer.  This percentage is used to determine the losses for the Reinsurance Gross Loss financial perspective.</a:t>
            </a:r>
          </a:p>
          <a:p>
            <a:pPr lvl="1"/>
            <a:r>
              <a:rPr lang="en-US" dirty="0"/>
              <a:t>% Retention – Defines  the percentage of the reinsurer’s share of the treaty losses that are not covered by retro.</a:t>
            </a:r>
          </a:p>
        </p:txBody>
      </p:sp>
      <p:sp>
        <p:nvSpPr>
          <p:cNvPr id="4" name="Title 1">
            <a:extLst>
              <a:ext uri="{FF2B5EF4-FFF2-40B4-BE49-F238E27FC236}">
                <a16:creationId xmlns:a16="http://schemas.microsoft.com/office/drawing/2014/main" id="{95034432-60DA-487A-A380-2012CD23C62E}"/>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00</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Tree>
    <p:extLst>
      <p:ext uri="{BB962C8B-B14F-4D97-AF65-F5344CB8AC3E}">
        <p14:creationId xmlns:p14="http://schemas.microsoft.com/office/powerpoint/2010/main" val="394910283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83AE-2E06-457A-A9AF-F1649C91C570}"/>
              </a:ext>
            </a:extLst>
          </p:cNvPr>
          <p:cNvSpPr>
            <a:spLocks noGrp="1"/>
          </p:cNvSpPr>
          <p:nvPr>
            <p:ph type="title"/>
          </p:nvPr>
        </p:nvSpPr>
        <p:spPr/>
        <p:txBody>
          <a:bodyPr/>
          <a:lstStyle/>
          <a:p>
            <a:r>
              <a:rPr lang="en-US" dirty="0"/>
              <a:t>Creating a Reinsurance Treaty (continued)</a:t>
            </a:r>
          </a:p>
        </p:txBody>
      </p:sp>
      <p:sp>
        <p:nvSpPr>
          <p:cNvPr id="3" name="Content Placeholder 2">
            <a:extLst>
              <a:ext uri="{FF2B5EF4-FFF2-40B4-BE49-F238E27FC236}">
                <a16:creationId xmlns:a16="http://schemas.microsoft.com/office/drawing/2014/main" id="{345B5DE0-82AD-46D7-AB6A-4CBF258265F6}"/>
              </a:ext>
            </a:extLst>
          </p:cNvPr>
          <p:cNvSpPr>
            <a:spLocks noGrp="1"/>
          </p:cNvSpPr>
          <p:nvPr>
            <p:ph idx="1"/>
          </p:nvPr>
        </p:nvSpPr>
        <p:spPr/>
        <p:txBody>
          <a:bodyPr/>
          <a:lstStyle/>
          <a:p>
            <a:r>
              <a:rPr lang="en-US" dirty="0"/>
              <a:t>The following fields are available in the Treaties creation window.  And they will apply to some or all the treaty types.</a:t>
            </a:r>
          </a:p>
          <a:p>
            <a:pPr lvl="1"/>
            <a:r>
              <a:rPr lang="en-US" dirty="0"/>
              <a:t>Premium – The total premium paid by the ceding company.</a:t>
            </a:r>
          </a:p>
          <a:p>
            <a:pPr lvl="1"/>
            <a:r>
              <a:rPr lang="en-US" dirty="0"/>
              <a:t># of </a:t>
            </a:r>
            <a:r>
              <a:rPr lang="en-US" dirty="0" err="1"/>
              <a:t>Reinstmts</a:t>
            </a:r>
            <a:r>
              <a:rPr lang="en-US" dirty="0"/>
              <a:t> – This is only available for Catastrophe treaties.</a:t>
            </a:r>
          </a:p>
          <a:p>
            <a:pPr lvl="1"/>
            <a:r>
              <a:rPr lang="en-US" dirty="0"/>
              <a:t>% </a:t>
            </a:r>
            <a:r>
              <a:rPr lang="en-US" dirty="0" err="1"/>
              <a:t>Reinstmt</a:t>
            </a:r>
            <a:r>
              <a:rPr lang="en-US" dirty="0"/>
              <a:t> </a:t>
            </a:r>
            <a:r>
              <a:rPr lang="en-US" dirty="0" err="1"/>
              <a:t>Chg</a:t>
            </a:r>
            <a:r>
              <a:rPr lang="en-US" dirty="0"/>
              <a:t> – The reinstatement charge for a single reinstatement, as a percentage of total premium.</a:t>
            </a:r>
          </a:p>
          <a:p>
            <a:pPr lvl="1"/>
            <a:r>
              <a:rPr lang="en-US" dirty="0"/>
              <a:t>Inuring Priority – This sets the order in which reinsurance applies.  Subsequent numbers take subsequent losses. A treaty with inuring priority 1 inures to the benefit of a treaty with an inuring priority greater than 1.</a:t>
            </a:r>
          </a:p>
          <a:p>
            <a:pPr lvl="1"/>
            <a:r>
              <a:rPr lang="en-US" dirty="0"/>
              <a:t>Producer – Ties out to the EDM. (Not required)</a:t>
            </a:r>
          </a:p>
          <a:p>
            <a:pPr lvl="1"/>
            <a:r>
              <a:rPr lang="en-US" dirty="0"/>
              <a:t>Inception Date – The date on which the treaty takes effect.  To make sure that the treaty applies you can set this to several years before current.</a:t>
            </a:r>
          </a:p>
          <a:p>
            <a:pPr lvl="1"/>
            <a:r>
              <a:rPr lang="en-US" dirty="0"/>
              <a:t>Expiration Date – The last date on which the treaty is in effect. To make sure that the treaty applies you can set this to several years after current.</a:t>
            </a:r>
          </a:p>
          <a:p>
            <a:pPr lvl="1"/>
            <a:r>
              <a:rPr lang="en-US" dirty="0"/>
              <a:t>Currency – Currency that the treaty is modeled in.</a:t>
            </a:r>
          </a:p>
          <a:p>
            <a:pPr lvl="1"/>
            <a:r>
              <a:rPr lang="en-US" dirty="0"/>
              <a:t>Attachment Basis – stating how to determine if events should apply.</a:t>
            </a:r>
          </a:p>
          <a:p>
            <a:pPr lvl="2"/>
            <a:r>
              <a:rPr lang="en-US" dirty="0"/>
              <a:t>Losses Occurring – For the treaty to apply, the analysis event date must fall within the treaty dates.</a:t>
            </a:r>
          </a:p>
          <a:p>
            <a:pPr lvl="2"/>
            <a:r>
              <a:rPr lang="en-US" dirty="0"/>
              <a:t>Risks Attaching – For the treaty to apply, each policy’s inception date should fall within the treaty dates.</a:t>
            </a:r>
          </a:p>
          <a:p>
            <a:pPr lvl="1"/>
            <a:r>
              <a:rPr lang="en-US" dirty="0"/>
              <a:t>Exposure Level – The exposure level to which the treaty applies.</a:t>
            </a:r>
          </a:p>
        </p:txBody>
      </p:sp>
      <p:sp>
        <p:nvSpPr>
          <p:cNvPr id="4" name="Title 1">
            <a:extLst>
              <a:ext uri="{FF2B5EF4-FFF2-40B4-BE49-F238E27FC236}">
                <a16:creationId xmlns:a16="http://schemas.microsoft.com/office/drawing/2014/main" id="{8967C497-7A80-4E45-9BBB-F566C4E1FB90}"/>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00</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Tree>
    <p:extLst>
      <p:ext uri="{BB962C8B-B14F-4D97-AF65-F5344CB8AC3E}">
        <p14:creationId xmlns:p14="http://schemas.microsoft.com/office/powerpoint/2010/main" val="379190454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7BA41-C5FE-472E-8455-0E0194358320}"/>
              </a:ext>
            </a:extLst>
          </p:cNvPr>
          <p:cNvSpPr>
            <a:spLocks noGrp="1"/>
          </p:cNvSpPr>
          <p:nvPr>
            <p:ph type="title"/>
          </p:nvPr>
        </p:nvSpPr>
        <p:spPr/>
        <p:txBody>
          <a:bodyPr/>
          <a:lstStyle/>
          <a:p>
            <a:r>
              <a:rPr lang="en-US" dirty="0"/>
              <a:t>Visualizing Levels of Risk</a:t>
            </a:r>
          </a:p>
        </p:txBody>
      </p:sp>
      <p:pic>
        <p:nvPicPr>
          <p:cNvPr id="5" name="Picture 4">
            <a:extLst>
              <a:ext uri="{FF2B5EF4-FFF2-40B4-BE49-F238E27FC236}">
                <a16:creationId xmlns:a16="http://schemas.microsoft.com/office/drawing/2014/main" id="{FED1520D-5639-42F2-BE81-009D960E4095}"/>
              </a:ext>
            </a:extLst>
          </p:cNvPr>
          <p:cNvPicPr>
            <a:picLocks noChangeAspect="1"/>
          </p:cNvPicPr>
          <p:nvPr/>
        </p:nvPicPr>
        <p:blipFill>
          <a:blip r:embed="rId2"/>
          <a:stretch>
            <a:fillRect/>
          </a:stretch>
        </p:blipFill>
        <p:spPr>
          <a:xfrm>
            <a:off x="3190875" y="771525"/>
            <a:ext cx="5810250" cy="3781425"/>
          </a:xfrm>
          <a:prstGeom prst="rect">
            <a:avLst/>
          </a:prstGeom>
        </p:spPr>
      </p:pic>
      <p:pic>
        <p:nvPicPr>
          <p:cNvPr id="7" name="Picture 6">
            <a:extLst>
              <a:ext uri="{FF2B5EF4-FFF2-40B4-BE49-F238E27FC236}">
                <a16:creationId xmlns:a16="http://schemas.microsoft.com/office/drawing/2014/main" id="{1A27507D-25FC-4FDD-96F2-AA9F65FB722F}"/>
              </a:ext>
            </a:extLst>
          </p:cNvPr>
          <p:cNvPicPr>
            <a:picLocks noChangeAspect="1"/>
          </p:cNvPicPr>
          <p:nvPr/>
        </p:nvPicPr>
        <p:blipFill>
          <a:blip r:embed="rId3"/>
          <a:stretch>
            <a:fillRect/>
          </a:stretch>
        </p:blipFill>
        <p:spPr>
          <a:xfrm>
            <a:off x="2800350" y="4552950"/>
            <a:ext cx="6591300" cy="2247900"/>
          </a:xfrm>
          <a:prstGeom prst="rect">
            <a:avLst/>
          </a:prstGeom>
        </p:spPr>
      </p:pic>
      <p:sp>
        <p:nvSpPr>
          <p:cNvPr id="8" name="Title 1">
            <a:extLst>
              <a:ext uri="{FF2B5EF4-FFF2-40B4-BE49-F238E27FC236}">
                <a16:creationId xmlns:a16="http://schemas.microsoft.com/office/drawing/2014/main" id="{E301A4C4-FA6E-4E8A-B52F-A208FE196388}"/>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00</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Tree>
    <p:extLst>
      <p:ext uri="{BB962C8B-B14F-4D97-AF65-F5344CB8AC3E}">
        <p14:creationId xmlns:p14="http://schemas.microsoft.com/office/powerpoint/2010/main" val="1030108999"/>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325A09-C9E7-4B21-905B-DFAF941660A1}"/>
              </a:ext>
            </a:extLst>
          </p:cNvPr>
          <p:cNvPicPr>
            <a:picLocks noChangeAspect="1"/>
          </p:cNvPicPr>
          <p:nvPr/>
        </p:nvPicPr>
        <p:blipFill rotWithShape="1">
          <a:blip r:embed="rId2"/>
          <a:srcRect l="1875" t="1670" r="1095"/>
          <a:stretch/>
        </p:blipFill>
        <p:spPr>
          <a:xfrm>
            <a:off x="0" y="-1"/>
            <a:ext cx="12192000" cy="6861973"/>
          </a:xfrm>
          <a:prstGeom prst="rect">
            <a:avLst/>
          </a:prstGeom>
        </p:spPr>
      </p:pic>
      <p:sp>
        <p:nvSpPr>
          <p:cNvPr id="22" name="Title 1">
            <a:extLst>
              <a:ext uri="{FF2B5EF4-FFF2-40B4-BE49-F238E27FC236}">
                <a16:creationId xmlns:a16="http://schemas.microsoft.com/office/drawing/2014/main" id="{4159E934-B060-4F12-9C17-0006664F63DC}"/>
              </a:ext>
            </a:extLst>
          </p:cNvPr>
          <p:cNvSpPr txBox="1">
            <a:spLocks/>
          </p:cNvSpPr>
          <p:nvPr/>
        </p:nvSpPr>
        <p:spPr bwMode="auto">
          <a:xfrm>
            <a:off x="4635892" y="4613738"/>
            <a:ext cx="464799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1400" kern="0" dirty="0">
                <a:solidFill>
                  <a:srgbClr val="F7B041"/>
                </a:solidFill>
              </a:rPr>
              <a:t>TIGERRISK PARTNERS</a:t>
            </a:r>
            <a:br>
              <a:rPr lang="en-US" kern="0" dirty="0"/>
            </a:br>
            <a:r>
              <a:rPr lang="en-US" kern="0" dirty="0">
                <a:solidFill>
                  <a:schemeClr val="bg1"/>
                </a:solidFill>
              </a:rPr>
              <a:t>Facultative Reinsurance</a:t>
            </a:r>
            <a:endParaRPr lang="en-US" sz="2400" kern="0" dirty="0">
              <a:solidFill>
                <a:srgbClr val="F7B041"/>
              </a:solidFill>
            </a:endParaRPr>
          </a:p>
        </p:txBody>
      </p:sp>
      <p:sp>
        <p:nvSpPr>
          <p:cNvPr id="23" name="Title 1">
            <a:extLst>
              <a:ext uri="{FF2B5EF4-FFF2-40B4-BE49-F238E27FC236}">
                <a16:creationId xmlns:a16="http://schemas.microsoft.com/office/drawing/2014/main" id="{E743AF39-B022-4A40-8F80-0311AB25CCC0}"/>
              </a:ext>
            </a:extLst>
          </p:cNvPr>
          <p:cNvSpPr txBox="1">
            <a:spLocks/>
          </p:cNvSpPr>
          <p:nvPr/>
        </p:nvSpPr>
        <p:spPr bwMode="auto">
          <a:xfrm>
            <a:off x="3162114" y="4363622"/>
            <a:ext cx="140077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6600" kern="0" dirty="0">
                <a:solidFill>
                  <a:srgbClr val="F7B041"/>
                </a:solidFill>
                <a:latin typeface="Arial" panose="020B0604020202020204" pitchFamily="34" charset="0"/>
                <a:cs typeface="Arial" panose="020B0604020202020204" pitchFamily="34" charset="0"/>
              </a:rPr>
              <a:t>01</a:t>
            </a:r>
            <a:r>
              <a:rPr lang="en-US" sz="6600" kern="0" dirty="0">
                <a:solidFill>
                  <a:schemeClr val="bg1"/>
                </a:solidFill>
                <a:latin typeface="Arial" panose="020B0604020202020204" pitchFamily="34" charset="0"/>
                <a:cs typeface="Arial" panose="020B0604020202020204" pitchFamily="34" charset="0"/>
              </a:rPr>
              <a:t>.</a:t>
            </a:r>
            <a:endParaRPr lang="en-US" sz="6600" kern="0" dirty="0">
              <a:solidFill>
                <a:schemeClr val="bg1"/>
              </a:solidFill>
            </a:endParaRPr>
          </a:p>
        </p:txBody>
      </p:sp>
    </p:spTree>
    <p:extLst>
      <p:ext uri="{BB962C8B-B14F-4D97-AF65-F5344CB8AC3E}">
        <p14:creationId xmlns:p14="http://schemas.microsoft.com/office/powerpoint/2010/main" val="2892931453"/>
      </p:ext>
    </p:extLst>
  </p:cSld>
  <p:clrMapOvr>
    <a:masterClrMapping/>
  </p:clrMapOvr>
  <p:transition spd="med">
    <p:fade/>
  </p:transition>
</p:sld>
</file>

<file path=ppt/theme/theme1.xml><?xml version="1.0" encoding="utf-8"?>
<a:theme xmlns:a="http://schemas.openxmlformats.org/drawingml/2006/main" name="TigerTemplate">
  <a:themeElements>
    <a:clrScheme name="TigerColors9-10-2014">
      <a:dk1>
        <a:sysClr val="windowText" lastClr="000000"/>
      </a:dk1>
      <a:lt1>
        <a:sysClr val="window" lastClr="FFFFFF"/>
      </a:lt1>
      <a:dk2>
        <a:srgbClr val="969696"/>
      </a:dk2>
      <a:lt2>
        <a:srgbClr val="E5DEDB"/>
      </a:lt2>
      <a:accent1>
        <a:srgbClr val="F7B041"/>
      </a:accent1>
      <a:accent2>
        <a:srgbClr val="663300"/>
      </a:accent2>
      <a:accent3>
        <a:srgbClr val="808000"/>
      </a:accent3>
      <a:accent4>
        <a:srgbClr val="E64823"/>
      </a:accent4>
      <a:accent5>
        <a:srgbClr val="FFCA08"/>
      </a:accent5>
      <a:accent6>
        <a:srgbClr val="336600"/>
      </a:accent6>
      <a:hlink>
        <a:srgbClr val="0000FF"/>
      </a:hlink>
      <a:folHlink>
        <a:srgbClr val="FF00FF"/>
      </a:folHlink>
    </a:clrScheme>
    <a:fontScheme name="Slide 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defRPr kumimoji="0" lang="en-US" altLang="en-US" sz="1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defRPr kumimoji="0" lang="en-US" altLang="en-US" sz="1100" b="0" i="0" u="none" strike="noStrike" cap="none" normalizeH="0" baseline="0" smtClean="0">
            <a:ln>
              <a:noFill/>
            </a:ln>
            <a:solidFill>
              <a:schemeClr val="tx1"/>
            </a:solidFill>
            <a:effectLst/>
            <a:latin typeface="Arial" charset="0"/>
          </a:defRPr>
        </a:defPPr>
      </a:lstStyle>
    </a:lnDef>
  </a:objectDefaults>
  <a:extraClrSchemeLst>
    <a:extraClrScheme>
      <a:clrScheme name="Slide Master 1">
        <a:dk1>
          <a:srgbClr val="000000"/>
        </a:dk1>
        <a:lt1>
          <a:srgbClr val="FFFFFF"/>
        </a:lt1>
        <a:dk2>
          <a:srgbClr val="1F145D"/>
        </a:dk2>
        <a:lt2>
          <a:srgbClr val="0039A6"/>
        </a:lt2>
        <a:accent1>
          <a:srgbClr val="8E9194"/>
        </a:accent1>
        <a:accent2>
          <a:srgbClr val="009AA6"/>
        </a:accent2>
        <a:accent3>
          <a:srgbClr val="FFFFFF"/>
        </a:accent3>
        <a:accent4>
          <a:srgbClr val="000000"/>
        </a:accent4>
        <a:accent5>
          <a:srgbClr val="C6C7C8"/>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2">
        <a:dk1>
          <a:srgbClr val="000000"/>
        </a:dk1>
        <a:lt1>
          <a:srgbClr val="FFFFFF"/>
        </a:lt1>
        <a:dk2>
          <a:srgbClr val="000000"/>
        </a:dk2>
        <a:lt2>
          <a:srgbClr val="0039A6"/>
        </a:lt2>
        <a:accent1>
          <a:srgbClr val="8E9194"/>
        </a:accent1>
        <a:accent2>
          <a:srgbClr val="009AA6"/>
        </a:accent2>
        <a:accent3>
          <a:srgbClr val="FFFFFF"/>
        </a:accent3>
        <a:accent4>
          <a:srgbClr val="000000"/>
        </a:accent4>
        <a:accent5>
          <a:srgbClr val="C6C7C8"/>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3">
        <a:dk1>
          <a:srgbClr val="000000"/>
        </a:dk1>
        <a:lt1>
          <a:srgbClr val="FFFFFF"/>
        </a:lt1>
        <a:dk2>
          <a:srgbClr val="000000"/>
        </a:dk2>
        <a:lt2>
          <a:srgbClr val="969696"/>
        </a:lt2>
        <a:accent1>
          <a:srgbClr val="8E9194"/>
        </a:accent1>
        <a:accent2>
          <a:srgbClr val="009AA6"/>
        </a:accent2>
        <a:accent3>
          <a:srgbClr val="FFFFFF"/>
        </a:accent3>
        <a:accent4>
          <a:srgbClr val="000000"/>
        </a:accent4>
        <a:accent5>
          <a:srgbClr val="C6C7C8"/>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4">
        <a:dk1>
          <a:srgbClr val="000000"/>
        </a:dk1>
        <a:lt1>
          <a:srgbClr val="FFFFFF"/>
        </a:lt1>
        <a:dk2>
          <a:srgbClr val="000000"/>
        </a:dk2>
        <a:lt2>
          <a:srgbClr val="969696"/>
        </a:lt2>
        <a:accent1>
          <a:srgbClr val="000000"/>
        </a:accent1>
        <a:accent2>
          <a:srgbClr val="009AA6"/>
        </a:accent2>
        <a:accent3>
          <a:srgbClr val="FFFFFF"/>
        </a:accent3>
        <a:accent4>
          <a:srgbClr val="000000"/>
        </a:accent4>
        <a:accent5>
          <a:srgbClr val="AAAAAA"/>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5">
        <a:dk1>
          <a:srgbClr val="000000"/>
        </a:dk1>
        <a:lt1>
          <a:srgbClr val="FFFFFF"/>
        </a:lt1>
        <a:dk2>
          <a:srgbClr val="000000"/>
        </a:dk2>
        <a:lt2>
          <a:srgbClr val="969696"/>
        </a:lt2>
        <a:accent1>
          <a:srgbClr val="FFFFFF"/>
        </a:accent1>
        <a:accent2>
          <a:srgbClr val="009AA6"/>
        </a:accent2>
        <a:accent3>
          <a:srgbClr val="FFFFFF"/>
        </a:accent3>
        <a:accent4>
          <a:srgbClr val="000000"/>
        </a:accent4>
        <a:accent5>
          <a:srgbClr val="FFFFFF"/>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6">
        <a:dk1>
          <a:srgbClr val="000000"/>
        </a:dk1>
        <a:lt1>
          <a:srgbClr val="FFFFFF"/>
        </a:lt1>
        <a:dk2>
          <a:srgbClr val="000000"/>
        </a:dk2>
        <a:lt2>
          <a:srgbClr val="969696"/>
        </a:lt2>
        <a:accent1>
          <a:srgbClr val="FFFFFF"/>
        </a:accent1>
        <a:accent2>
          <a:srgbClr val="009AA6"/>
        </a:accent2>
        <a:accent3>
          <a:srgbClr val="FFFFFF"/>
        </a:accent3>
        <a:accent4>
          <a:srgbClr val="000000"/>
        </a:accent4>
        <a:accent5>
          <a:srgbClr val="FFFFFF"/>
        </a:accent5>
        <a:accent6>
          <a:srgbClr val="008B96"/>
        </a:accent6>
        <a:hlink>
          <a:srgbClr val="000000"/>
        </a:hlink>
        <a:folHlink>
          <a:srgbClr val="C1E2E5"/>
        </a:folHlink>
      </a:clrScheme>
      <a:clrMap bg1="lt1" tx1="dk1" bg2="lt2" tx2="dk2" accent1="accent1" accent2="accent2" accent3="accent3" accent4="accent4" accent5="accent5" accent6="accent6" hlink="hlink" folHlink="folHlink"/>
    </a:extraClrScheme>
    <a:extraClrScheme>
      <a:clrScheme name="Slide Master 7">
        <a:dk1>
          <a:srgbClr val="000000"/>
        </a:dk1>
        <a:lt1>
          <a:srgbClr val="FFFFFF"/>
        </a:lt1>
        <a:dk2>
          <a:srgbClr val="000000"/>
        </a:dk2>
        <a:lt2>
          <a:srgbClr val="C0C0C0"/>
        </a:lt2>
        <a:accent1>
          <a:srgbClr val="FFFFFF"/>
        </a:accent1>
        <a:accent2>
          <a:srgbClr val="009AA6"/>
        </a:accent2>
        <a:accent3>
          <a:srgbClr val="FFFFFF"/>
        </a:accent3>
        <a:accent4>
          <a:srgbClr val="000000"/>
        </a:accent4>
        <a:accent5>
          <a:srgbClr val="FFFFFF"/>
        </a:accent5>
        <a:accent6>
          <a:srgbClr val="008B96"/>
        </a:accent6>
        <a:hlink>
          <a:srgbClr val="616365"/>
        </a:hlink>
        <a:folHlink>
          <a:srgbClr val="C1E2E5"/>
        </a:folHlink>
      </a:clrScheme>
      <a:clrMap bg1="lt1" tx1="dk1" bg2="lt2" tx2="dk2" accent1="accent1" accent2="accent2" accent3="accent3" accent4="accent4" accent5="accent5" accent6="accent6" hlink="hlink" folHlink="folHlink"/>
    </a:extraClrScheme>
    <a:extraClrScheme>
      <a:clrScheme name="Slide Master 8">
        <a:dk1>
          <a:srgbClr val="000000"/>
        </a:dk1>
        <a:lt1>
          <a:srgbClr val="FFFFFF"/>
        </a:lt1>
        <a:dk2>
          <a:srgbClr val="000000"/>
        </a:dk2>
        <a:lt2>
          <a:srgbClr val="969696"/>
        </a:lt2>
        <a:accent1>
          <a:srgbClr val="FFFFFF"/>
        </a:accent1>
        <a:accent2>
          <a:srgbClr val="009AA6"/>
        </a:accent2>
        <a:accent3>
          <a:srgbClr val="FFFFFF"/>
        </a:accent3>
        <a:accent4>
          <a:srgbClr val="000000"/>
        </a:accent4>
        <a:accent5>
          <a:srgbClr val="FFFFFF"/>
        </a:accent5>
        <a:accent6>
          <a:srgbClr val="008B96"/>
        </a:accent6>
        <a:hlink>
          <a:srgbClr val="66FF33"/>
        </a:hlink>
        <a:folHlink>
          <a:srgbClr val="C1E2E5"/>
        </a:folHlink>
      </a:clrScheme>
      <a:clrMap bg1="lt1" tx1="dk1" bg2="lt2" tx2="dk2" accent1="accent1" accent2="accent2" accent3="accent3" accent4="accent4" accent5="accent5" accent6="accent6" hlink="hlink" folHlink="folHlink"/>
    </a:extraClrScheme>
    <a:extraClrScheme>
      <a:clrScheme name="Slide Master 9">
        <a:dk1>
          <a:srgbClr val="000000"/>
        </a:dk1>
        <a:lt1>
          <a:srgbClr val="FFFFFF"/>
        </a:lt1>
        <a:dk2>
          <a:srgbClr val="000000"/>
        </a:dk2>
        <a:lt2>
          <a:srgbClr val="969696"/>
        </a:lt2>
        <a:accent1>
          <a:srgbClr val="EAEAEA"/>
        </a:accent1>
        <a:accent2>
          <a:srgbClr val="C1E2E5"/>
        </a:accent2>
        <a:accent3>
          <a:srgbClr val="FFFFFF"/>
        </a:accent3>
        <a:accent4>
          <a:srgbClr val="000000"/>
        </a:accent4>
        <a:accent5>
          <a:srgbClr val="F3F3F3"/>
        </a:accent5>
        <a:accent6>
          <a:srgbClr val="AFCDCF"/>
        </a:accent6>
        <a:hlink>
          <a:srgbClr val="009AA6"/>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igerTemplate.potm" id="{CEE39305-B8A2-413F-A7C2-E8CDA2877C52}" vid="{07032B72-60EA-4A98-BD8E-430C6FD932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TigerTemplate</Template>
  <TotalTime>3898</TotalTime>
  <Words>2255</Words>
  <Application>Microsoft Office PowerPoint</Application>
  <PresentationFormat>Widescreen</PresentationFormat>
  <Paragraphs>266</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Symbol</vt:lpstr>
      <vt:lpstr>Wingdings</vt:lpstr>
      <vt:lpstr>TigerTemplate</vt:lpstr>
      <vt:lpstr>How to Model Reinsurance in RMS</vt:lpstr>
      <vt:lpstr>Goals</vt:lpstr>
      <vt:lpstr>PowerPoint Presentation</vt:lpstr>
      <vt:lpstr>Creating a Reinsurance Treaty</vt:lpstr>
      <vt:lpstr>Creating a Reinsurance Treaty (continued)</vt:lpstr>
      <vt:lpstr>Creating a Reinsurance Treaty (continued)</vt:lpstr>
      <vt:lpstr>Creating a Reinsurance Treaty (continued)</vt:lpstr>
      <vt:lpstr>Visualizing Levels of Risk</vt:lpstr>
      <vt:lpstr>PowerPoint Presentation</vt:lpstr>
      <vt:lpstr>Facultative Reinsurance</vt:lpstr>
      <vt:lpstr>Sample Import File</vt:lpstr>
      <vt:lpstr>PowerPoint Presentation</vt:lpstr>
      <vt:lpstr>Surplus Share</vt:lpstr>
      <vt:lpstr>Surplus Share</vt:lpstr>
      <vt:lpstr>PowerPoint Presentation</vt:lpstr>
      <vt:lpstr>Working Excess (Excess Per Risk)</vt:lpstr>
      <vt:lpstr>PowerPoint Presentation</vt:lpstr>
      <vt:lpstr>Quota Share</vt:lpstr>
      <vt:lpstr>PowerPoint Presentation</vt:lpstr>
      <vt:lpstr>Catastrophe Treaties (and Corporate and Stop Loss)</vt:lpstr>
      <vt:lpstr>PowerPoint Presentation</vt:lpstr>
      <vt:lpstr>Applying Treaties in RMS</vt:lpstr>
      <vt:lpstr>Applying Treaties In RMS After An Analysis</vt:lpstr>
      <vt:lpstr>PowerPoint Presentation</vt:lpstr>
      <vt:lpstr>Viewing Results</vt:lpstr>
      <vt:lpstr>PowerPoint Presentation</vt:lpstr>
      <vt:lpstr>Homework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Deborah Ruppel</dc:creator>
  <cp:lastModifiedBy>Aaron Josephson</cp:lastModifiedBy>
  <cp:revision>323</cp:revision>
  <cp:lastPrinted>2021-01-21T01:11:51Z</cp:lastPrinted>
  <dcterms:created xsi:type="dcterms:W3CDTF">2018-01-30T16:53:25Z</dcterms:created>
  <dcterms:modified xsi:type="dcterms:W3CDTF">2022-03-15T16:37:28Z</dcterms:modified>
</cp:coreProperties>
</file>